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949" r:id="rId2"/>
    <p:sldId id="941" r:id="rId3"/>
    <p:sldId id="942" r:id="rId4"/>
    <p:sldId id="923" r:id="rId5"/>
    <p:sldId id="924" r:id="rId6"/>
    <p:sldId id="926" r:id="rId7"/>
    <p:sldId id="925" r:id="rId8"/>
    <p:sldId id="927" r:id="rId9"/>
    <p:sldId id="947" r:id="rId10"/>
    <p:sldId id="264" r:id="rId11"/>
    <p:sldId id="265" r:id="rId12"/>
    <p:sldId id="905" r:id="rId13"/>
    <p:sldId id="913" r:id="rId14"/>
    <p:sldId id="258" r:id="rId15"/>
    <p:sldId id="320" r:id="rId16"/>
    <p:sldId id="321" r:id="rId17"/>
    <p:sldId id="908" r:id="rId18"/>
    <p:sldId id="943" r:id="rId19"/>
    <p:sldId id="372" r:id="rId20"/>
    <p:sldId id="552" r:id="rId21"/>
    <p:sldId id="325" r:id="rId22"/>
    <p:sldId id="326" r:id="rId23"/>
    <p:sldId id="559" r:id="rId24"/>
    <p:sldId id="546" r:id="rId25"/>
    <p:sldId id="814" r:id="rId26"/>
    <p:sldId id="684" r:id="rId27"/>
    <p:sldId id="682" r:id="rId28"/>
    <p:sldId id="831" r:id="rId29"/>
    <p:sldId id="918" r:id="rId30"/>
    <p:sldId id="282" r:id="rId31"/>
    <p:sldId id="938" r:id="rId32"/>
    <p:sldId id="944" r:id="rId33"/>
    <p:sldId id="285" r:id="rId34"/>
    <p:sldId id="950" r:id="rId35"/>
    <p:sldId id="309" r:id="rId36"/>
    <p:sldId id="565" r:id="rId37"/>
    <p:sldId id="577" r:id="rId38"/>
    <p:sldId id="579" r:id="rId39"/>
    <p:sldId id="835" r:id="rId40"/>
    <p:sldId id="934" r:id="rId41"/>
    <p:sldId id="935" r:id="rId42"/>
    <p:sldId id="936" r:id="rId43"/>
    <p:sldId id="324" r:id="rId44"/>
    <p:sldId id="940" r:id="rId45"/>
    <p:sldId id="322" r:id="rId46"/>
    <p:sldId id="323" r:id="rId47"/>
    <p:sldId id="946" r:id="rId48"/>
    <p:sldId id="945" r:id="rId49"/>
    <p:sldId id="948" r:id="rId5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5" d="100"/>
          <a:sy n="85" d="100"/>
        </p:scale>
        <p:origin x="36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4C4ED-713B-46B8-85EA-0E3090BFBD4C}" type="datetimeFigureOut">
              <a:rPr lang="LID4096" smtClean="0"/>
              <a:t>04/29/2024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4B7AF-49FD-46EE-96A7-6067ABA527DA}" type="slidenum">
              <a:rPr lang="LID4096" smtClean="0"/>
              <a:t>‹#›</a:t>
            </a:fld>
            <a:endParaRPr lang="LID4096"/>
          </a:p>
        </p:txBody>
      </p:sp>
    </p:spTree>
    <p:extLst>
      <p:ext uri="{BB962C8B-B14F-4D97-AF65-F5344CB8AC3E}">
        <p14:creationId xmlns:p14="http://schemas.microsoft.com/office/powerpoint/2010/main" val="282621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a:p>
        </p:txBody>
      </p:sp>
      <p:sp>
        <p:nvSpPr>
          <p:cNvPr id="829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A0FFF00-1EAA-41B0-B80F-8E1BA9B1D8E2}" type="slidenum">
              <a:rPr lang="es-ES_tradnl" altLang="en-US" sz="1200" smtClean="0"/>
              <a:pPr/>
              <a:t>5</a:t>
            </a:fld>
            <a:endParaRPr lang="es-ES_tradnl"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NMR phenomenon can be used in many ways. It’s the basic of MRI, which we will not cover but there are labs working on that here. Then one clear application is in solving structures of small molecules, and I wanted to highlight here that since these are very easy spectra, very different for different molecules, you can relatively easily</a:t>
            </a:r>
            <a:r>
              <a:rPr lang="en-US" baseline="0" dirty="0"/>
              <a:t> analyze complex mixtures of them and then track in real time how they evolve, so you can monitor a chemical process, metabolism, etc. The last application, most relevant to this talk, is about studying the structure, dynamics, interactions, </a:t>
            </a:r>
            <a:r>
              <a:rPr lang="en-US" baseline="0" dirty="0" err="1"/>
              <a:t>etc</a:t>
            </a:r>
            <a:r>
              <a:rPr lang="en-US" baseline="0" dirty="0"/>
              <a:t> of proteins.</a:t>
            </a:r>
            <a:endParaRPr lang="en-US" dirty="0"/>
          </a:p>
        </p:txBody>
      </p:sp>
      <p:sp>
        <p:nvSpPr>
          <p:cNvPr id="4" name="Slide Number Placeholder 3"/>
          <p:cNvSpPr>
            <a:spLocks noGrp="1"/>
          </p:cNvSpPr>
          <p:nvPr>
            <p:ph type="sldNum" sz="quarter" idx="10"/>
          </p:nvPr>
        </p:nvSpPr>
        <p:spPr/>
        <p:txBody>
          <a:bodyPr/>
          <a:lstStyle/>
          <a:p>
            <a:fld id="{C7B886B5-19F7-43D0-8BAE-54A2E183EDBF}" type="slidenum">
              <a:rPr lang="en-US" smtClean="0"/>
              <a:t>14</a:t>
            </a:fld>
            <a:endParaRPr lang="en-US"/>
          </a:p>
        </p:txBody>
      </p:sp>
    </p:spTree>
    <p:extLst>
      <p:ext uri="{BB962C8B-B14F-4D97-AF65-F5344CB8AC3E}">
        <p14:creationId xmlns:p14="http://schemas.microsoft.com/office/powerpoint/2010/main" val="63348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374629F-9B3D-49AB-AF6B-CCE64648E64F}" type="slidenum">
              <a:rPr lang="es-ES_tradnl" altLang="en-US" sz="1200" smtClean="0"/>
              <a:pPr/>
              <a:t>17</a:t>
            </a:fld>
            <a:endParaRPr lang="es-ES_tradnl"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it-IT"/>
              <a:t>A pesar de la gran revolución que representó la RMN bidimensional, y los primeros ejemplos de estructura de proteínas, cuando los investigadores se enfrentaban a moléculas de mayor tamaño, no era posible asignar todas las frecuencias de los protones que las constituían, porque los espectros contenían demasiadas señales. Era necesario utilizar otros núcleos activos desde un punto de vista RMN, como el C-13 o el N-15 para “editar” los espectros (ya veremos cómo), pero este tipo de trabajos no pudo ser realizado hasta que no se desarrollaron protocolos para marcar las biomoléculas (al principio sólo proteínas) y enriquecerlas artificialmente con estos núcleos de baja abundancia natural. También la parcial deuteración ayudaba a simplificar los espectros y ya volveremos sobre este argumento más adelante.</a:t>
            </a:r>
          </a:p>
          <a:p>
            <a:r>
              <a:rPr lang="en-US" altLang="it-IT"/>
              <a:t>Dado que la síntesis química de proteínas es un proceso altamente ineficiente, se recurrió a métodos biosintéticos, en los cuales se introduce la información genética para la producción de la proteína de interés en un organismo huésped, que puede ser una bacteria, una levadura, un hongo, un insecto o incluso células de mamífero, algas o cianobacterias. Este organismo crece en un medio en el cual su fuente principal de nitrógeno es una sal de amonio con nitrógeno 15, su fuente de carbono es glucosa marcada con carbono 13 y en ciertos casos se usa agua pesada en lugar del agua normal. Estos núcleos se incorporan así a todas las proteínas que fabrica el organismo, y también a la proteína de interés que viene luego purificada.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94D2FCC-9DC6-4503-A62E-1E9C652B6A5B}" type="slidenum">
              <a:rPr lang="es-ES_tradnl" altLang="en-US" sz="1200" smtClean="0"/>
              <a:pPr/>
              <a:t>31</a:t>
            </a:fld>
            <a:endParaRPr lang="es-ES_tradnl" altLang="en-US" sz="1200"/>
          </a:p>
        </p:txBody>
      </p:sp>
      <p:sp>
        <p:nvSpPr>
          <p:cNvPr id="87043" name="Rectangle 2"/>
          <p:cNvSpPr>
            <a:spLocks noGrp="1" noRot="1" noChangeAspect="1" noChangeArrowheads="1" noTextEdit="1"/>
          </p:cNvSpPr>
          <p:nvPr>
            <p:ph type="sldImg"/>
          </p:nvPr>
        </p:nvSpPr>
        <p:spPr>
          <a:xfrm>
            <a:off x="641350" y="914400"/>
            <a:ext cx="5573713" cy="3135313"/>
          </a:xfrm>
          <a:solidFill>
            <a:srgbClr val="FFFFFF"/>
          </a:solidFill>
          <a:ln/>
        </p:spPr>
      </p:sp>
      <p:sp>
        <p:nvSpPr>
          <p:cNvPr id="87044" name="Rectangle 3"/>
          <p:cNvSpPr>
            <a:spLocks noGrp="1" noChangeArrowheads="1"/>
          </p:cNvSpPr>
          <p:nvPr>
            <p:ph type="body" idx="1"/>
          </p:nvPr>
        </p:nvSpPr>
        <p:spPr>
          <a:xfrm>
            <a:off x="1046163" y="4352925"/>
            <a:ext cx="4770437" cy="3479800"/>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have a 1D</a:t>
            </a:r>
            <a:r>
              <a:rPr lang="en-US" baseline="0" dirty="0"/>
              <a:t> spectrum of a ubiquitin. You can see how despite being sharp, the signals are so many that you have large overlap. You can alleviate this by resolving the resonances in 2D or 3D or </a:t>
            </a:r>
            <a:r>
              <a:rPr lang="en-US" baseline="0" dirty="0" err="1"/>
              <a:t>moreD</a:t>
            </a:r>
            <a:r>
              <a:rPr lang="en-US" baseline="0" dirty="0"/>
              <a:t> spectra, where you see </a:t>
            </a:r>
            <a:r>
              <a:rPr lang="en-US" baseline="0" dirty="0" err="1"/>
              <a:t>crosspeaks</a:t>
            </a:r>
            <a:r>
              <a:rPr lang="en-US" baseline="0" dirty="0"/>
              <a:t> only for pairs of atoms that are connected. The HSQC is especially important, and you have seen it a lot in publications for sure, because it gives a fingerprint of the backbone units quite easily, with high sensitivity, and is very robust. Each </a:t>
            </a:r>
            <a:r>
              <a:rPr lang="en-US" baseline="0" dirty="0" err="1"/>
              <a:t>crosspeak</a:t>
            </a:r>
            <a:r>
              <a:rPr lang="en-US" baseline="0" dirty="0"/>
              <a:t> in this 2D spectrum reports on one amino acid. Note how I’m talking about 15N. 1H here in this axis is the normal H, but abundant N is 14, not 15. So this means I have to incorporate 15N in the sample. I can also incorporate 13C. These “labels” are good not only because they are NMR active but also because they allow us to distinguish from the background, which is 14N and 12C. So we get resolution but also the possibility to see our protein in very complex environments, even full cells or highly concentrated solutions. Note that 14N and 12C are not radioactive, and do not entail any change in chemistry, compared to other probes.</a:t>
            </a:r>
            <a:endParaRPr lang="en-US" dirty="0"/>
          </a:p>
        </p:txBody>
      </p:sp>
      <p:sp>
        <p:nvSpPr>
          <p:cNvPr id="4" name="Slide Number Placeholder 3"/>
          <p:cNvSpPr>
            <a:spLocks noGrp="1"/>
          </p:cNvSpPr>
          <p:nvPr>
            <p:ph type="sldNum" sz="quarter" idx="10"/>
          </p:nvPr>
        </p:nvSpPr>
        <p:spPr/>
        <p:txBody>
          <a:bodyPr/>
          <a:lstStyle/>
          <a:p>
            <a:fld id="{C7B886B5-19F7-43D0-8BAE-54A2E183EDBF}" type="slidenum">
              <a:rPr lang="en-US" smtClean="0"/>
              <a:t>34</a:t>
            </a:fld>
            <a:endParaRPr lang="en-US"/>
          </a:p>
        </p:txBody>
      </p:sp>
    </p:spTree>
    <p:extLst>
      <p:ext uri="{BB962C8B-B14F-4D97-AF65-F5344CB8AC3E}">
        <p14:creationId xmlns:p14="http://schemas.microsoft.com/office/powerpoint/2010/main" val="354338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2A59AFD-5C42-4782-A7D5-780E46D34428}" type="slidenum">
              <a:rPr lang="es-ES_tradnl" altLang="en-US" sz="1200" smtClean="0"/>
              <a:pPr/>
              <a:t>35</a:t>
            </a:fld>
            <a:endParaRPr lang="es-ES_tradnl" altLang="en-US" sz="1200"/>
          </a:p>
        </p:txBody>
      </p:sp>
      <p:sp>
        <p:nvSpPr>
          <p:cNvPr id="86019" name="Rectangle 2"/>
          <p:cNvSpPr>
            <a:spLocks noGrp="1" noRot="1" noChangeAspect="1" noChangeArrowheads="1" noTextEdit="1"/>
          </p:cNvSpPr>
          <p:nvPr>
            <p:ph type="sldImg"/>
          </p:nvPr>
        </p:nvSpPr>
        <p:spPr>
          <a:xfrm>
            <a:off x="381000" y="684213"/>
            <a:ext cx="6096000" cy="3430587"/>
          </a:xfrm>
          <a:ln/>
        </p:spPr>
      </p:sp>
      <p:sp>
        <p:nvSpPr>
          <p:cNvPr id="86020" name="Rectangle 3"/>
          <p:cNvSpPr>
            <a:spLocks noGrp="1" noChangeArrowheads="1"/>
          </p:cNvSpPr>
          <p:nvPr>
            <p:ph type="body" idx="1"/>
          </p:nvPr>
        </p:nvSpPr>
        <p:spPr>
          <a:xfrm>
            <a:off x="914400" y="4343400"/>
            <a:ext cx="5029200" cy="4116388"/>
          </a:xfrm>
          <a:noFill/>
        </p:spPr>
        <p:txBody>
          <a:bodyPr lIns="90320" tIns="45160" rIns="90320" bIns="45160"/>
          <a:lstStyle/>
          <a:p>
            <a:endParaRPr lang="es-E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2747-107B-4D07-861B-AA87CDF1D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B2433844-D4A0-46D7-BF31-63FB2D6CE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60DB471-58F4-4795-AC52-00A9DF114345}"/>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CE7DE850-E37E-4106-BFBF-5AA15F0D08E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5862E4B-60F2-4CC3-B64E-BCEE209F8825}"/>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181855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4585-7632-4BD3-9762-9823903BC0FC}"/>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97C0E55D-6CB8-4811-8E1C-1C9943DC43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3696561-AB09-49C6-9C96-78408E6DDB62}"/>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E93B69A8-4AA7-4389-802C-CF9B5E167F8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7A17354-8D01-4DAC-9C96-901550B13CE7}"/>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88957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8562A-C874-47A7-8C26-50E4B2A8AF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285A7CBC-6ED4-4A80-BF95-5ABDB1FCA0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F28A8559-8658-4171-8DE1-3C226EC3CD8A}"/>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8B3E4115-C0FD-4E3E-A8B9-9A0DBB7639E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5B71A6F-B3D1-4176-8446-A30A6D9D43A6}"/>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266824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E4E1-8E2D-4F08-8F1B-35202D7C3708}"/>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A0D26EC-3319-40B6-808E-8C22CF6C88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63C7689-CB12-41F6-898B-240819B0B504}"/>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B49086A4-4109-47E2-880A-94039480EE1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2476FE4-AD89-48BE-A2B3-2D9B229CC510}"/>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61305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63FF-3CD4-4096-A00D-ACCD246F2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C4F84E16-F353-42C2-A64F-464BCD27B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9C91D9-1CBC-4A06-8F68-8BE683CF34C6}"/>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35F50479-16D9-48CE-8117-F2D220BA44E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45BA5569-DA95-4517-AC2D-7841CE4BF46F}"/>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1030771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FFF6-CF0E-4B9D-A614-8972BB84962B}"/>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6F3B8E1-C713-430E-ADF4-FD9FBDF363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4E24A8C0-CE72-4B79-B49A-8CD04780B0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9A8E50E2-937D-4268-B584-40227F115183}"/>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6" name="Footer Placeholder 5">
            <a:extLst>
              <a:ext uri="{FF2B5EF4-FFF2-40B4-BE49-F238E27FC236}">
                <a16:creationId xmlns:a16="http://schemas.microsoft.com/office/drawing/2014/main" id="{37EE9E81-F773-475F-8D0F-53F3F7E582AF}"/>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68A25A0-F3E9-467F-A7F8-1B5B3A57563D}"/>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290086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B314-78C5-4AD4-89AB-5657C0808884}"/>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E99F140D-F124-4F1B-B057-C1DB87BB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1B98A8-86FF-4213-90F4-67D6750D8D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F79FCF49-7869-4408-9ADE-D07B342A4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B9CF56-7BD7-4E59-98BC-215B12B1A3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B6E109B3-0911-494B-8F82-8A9A922BC55B}"/>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8" name="Footer Placeholder 7">
            <a:extLst>
              <a:ext uri="{FF2B5EF4-FFF2-40B4-BE49-F238E27FC236}">
                <a16:creationId xmlns:a16="http://schemas.microsoft.com/office/drawing/2014/main" id="{1FD04EAD-FAD9-4544-AF10-2EF636B39EC1}"/>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484CF7A3-FCF5-41AF-8334-0A93C693DF13}"/>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97206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4E9B-5C7F-486D-8E9A-114AC5967658}"/>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F676ADA4-CF0A-4188-AA25-B047D6ED0394}"/>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4" name="Footer Placeholder 3">
            <a:extLst>
              <a:ext uri="{FF2B5EF4-FFF2-40B4-BE49-F238E27FC236}">
                <a16:creationId xmlns:a16="http://schemas.microsoft.com/office/drawing/2014/main" id="{06BF8669-438E-4F33-96A5-F573CA3B1FAC}"/>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BEE96A44-FFFC-4B06-9F09-74F05F056E4B}"/>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220788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A60E4-654C-4E2C-A219-BBF5908B4B9A}"/>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3" name="Footer Placeholder 2">
            <a:extLst>
              <a:ext uri="{FF2B5EF4-FFF2-40B4-BE49-F238E27FC236}">
                <a16:creationId xmlns:a16="http://schemas.microsoft.com/office/drawing/2014/main" id="{7361DBA8-17F2-432F-A558-ABBEC85E1C4F}"/>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DE2699B7-96B6-4DFC-AC70-26A5AECB0C24}"/>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276609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4D05-8EA6-4213-A21E-BE355F26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E4A1A07-37CB-4788-B0E4-FB4879448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EAB0DACF-017E-4BA6-8254-75B360E06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D72FF1-53A6-4B73-AA64-BBFA589BF96A}"/>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6" name="Footer Placeholder 5">
            <a:extLst>
              <a:ext uri="{FF2B5EF4-FFF2-40B4-BE49-F238E27FC236}">
                <a16:creationId xmlns:a16="http://schemas.microsoft.com/office/drawing/2014/main" id="{116F081F-269B-4889-875D-4ED14928422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BC46F63B-58AB-4094-9549-F95BE39EA75A}"/>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85724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EA02-6DCF-40A1-BEE9-8A98EB8B3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7E7AD7C4-E63A-47AC-BB6A-B63AF25B3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070473ED-68C3-4CF6-9214-70D2C56CF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99326-CBAF-422A-83ED-1E59B13E21B1}"/>
              </a:ext>
            </a:extLst>
          </p:cNvPr>
          <p:cNvSpPr>
            <a:spLocks noGrp="1"/>
          </p:cNvSpPr>
          <p:nvPr>
            <p:ph type="dt" sz="half" idx="10"/>
          </p:nvPr>
        </p:nvSpPr>
        <p:spPr/>
        <p:txBody>
          <a:bodyPr/>
          <a:lstStyle/>
          <a:p>
            <a:fld id="{AF5D9488-9139-4682-B61B-6EB818441911}" type="datetimeFigureOut">
              <a:rPr lang="LID4096" smtClean="0"/>
              <a:t>04/29/2024</a:t>
            </a:fld>
            <a:endParaRPr lang="LID4096"/>
          </a:p>
        </p:txBody>
      </p:sp>
      <p:sp>
        <p:nvSpPr>
          <p:cNvPr id="6" name="Footer Placeholder 5">
            <a:extLst>
              <a:ext uri="{FF2B5EF4-FFF2-40B4-BE49-F238E27FC236}">
                <a16:creationId xmlns:a16="http://schemas.microsoft.com/office/drawing/2014/main" id="{F3F24D29-8B8C-4879-851D-52CC7371461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4DB5799-9948-4F15-8957-4E4691CD887E}"/>
              </a:ext>
            </a:extLst>
          </p:cNvPr>
          <p:cNvSpPr>
            <a:spLocks noGrp="1"/>
          </p:cNvSpPr>
          <p:nvPr>
            <p:ph type="sldNum" sz="quarter" idx="12"/>
          </p:nvPr>
        </p:nvSpPr>
        <p:spPr/>
        <p:txBody>
          <a:bodyPr/>
          <a:lstStyle/>
          <a:p>
            <a:fld id="{1B02F7E4-73DE-4B25-AB9F-1263E27EEA46}" type="slidenum">
              <a:rPr lang="LID4096" smtClean="0"/>
              <a:t>‹#›</a:t>
            </a:fld>
            <a:endParaRPr lang="LID4096"/>
          </a:p>
        </p:txBody>
      </p:sp>
    </p:spTree>
    <p:extLst>
      <p:ext uri="{BB962C8B-B14F-4D97-AF65-F5344CB8AC3E}">
        <p14:creationId xmlns:p14="http://schemas.microsoft.com/office/powerpoint/2010/main" val="314973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A7CDA-E63E-4522-8739-C4E0D8F9F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4E3D23E-58D7-4E43-9A59-EF473AAE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F3053A1-4183-41B0-8C38-F6BB1B3C8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D9488-9139-4682-B61B-6EB818441911}" type="datetimeFigureOut">
              <a:rPr lang="LID4096" smtClean="0"/>
              <a:t>04/29/2024</a:t>
            </a:fld>
            <a:endParaRPr lang="LID4096"/>
          </a:p>
        </p:txBody>
      </p:sp>
      <p:sp>
        <p:nvSpPr>
          <p:cNvPr id="5" name="Footer Placeholder 4">
            <a:extLst>
              <a:ext uri="{FF2B5EF4-FFF2-40B4-BE49-F238E27FC236}">
                <a16:creationId xmlns:a16="http://schemas.microsoft.com/office/drawing/2014/main" id="{E88F8E93-6409-4428-8DC1-199D280D4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44924D0A-CAC6-4100-B3CC-84CA3479B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2F7E4-73DE-4B25-AB9F-1263E27EEA46}" type="slidenum">
              <a:rPr lang="LID4096" smtClean="0"/>
              <a:t>‹#›</a:t>
            </a:fld>
            <a:endParaRPr lang="LID4096"/>
          </a:p>
        </p:txBody>
      </p:sp>
    </p:spTree>
    <p:extLst>
      <p:ext uri="{BB962C8B-B14F-4D97-AF65-F5344CB8AC3E}">
        <p14:creationId xmlns:p14="http://schemas.microsoft.com/office/powerpoint/2010/main" val="17760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ium.com/advances-in-biological-science/nuclear-magnetic-resonance-spectroscopy-the-overlooked-powerhouse-of-biology-chapter-2-f1e80e7a4b3" TargetMode="External"/><Relationship Id="rId2" Type="http://schemas.openxmlformats.org/officeDocument/2006/relationships/hyperlink" Target="https://medium.com/advances-in-biological-science/nuclear-magnetic-resonance-spectroscopy-the-overlooked-powerhouse-of-biology-chapter-1-7b3d74dad714" TargetMode="External"/><Relationship Id="rId1" Type="http://schemas.openxmlformats.org/officeDocument/2006/relationships/slideLayout" Target="../slideLayouts/slideLayout7.xml"/><Relationship Id="rId4" Type="http://schemas.openxmlformats.org/officeDocument/2006/relationships/hyperlink" Target="https://lucianosphere.medium.com/nuclear-magnetic-resonance-spectroscopy-the-overlooked-powerhouse-of-biology-chapter-3-5fed9865afc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openclipart.org/detail/215108/monitor-silver-with-keyboard-pc-by-keistutis"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jfif"/><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triton.iqfr.csic.es/guide/eNMR/proteins/aa/arg.html" TargetMode="External"/><Relationship Id="rId2" Type="http://schemas.openxmlformats.org/officeDocument/2006/relationships/hyperlink" Target="https://www.protein-nmr.org.uk/solution-nmr/spectrum-descriptions/"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triton.iqfr.csic.es/guide/eNMR/proteins/aa/arg.html" TargetMode="External"/><Relationship Id="rId2" Type="http://schemas.openxmlformats.org/officeDocument/2006/relationships/hyperlink" Target="https://www.protein-nmr.org.uk/solution-nmr/spectrum-description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D2477-CFC5-4FA3-916F-DB25D1F9CF38}"/>
              </a:ext>
            </a:extLst>
          </p:cNvPr>
          <p:cNvSpPr txBox="1"/>
          <p:nvPr/>
        </p:nvSpPr>
        <p:spPr>
          <a:xfrm>
            <a:off x="0" y="5246202"/>
            <a:ext cx="12192000" cy="1384995"/>
          </a:xfrm>
          <a:prstGeom prst="rect">
            <a:avLst/>
          </a:prstGeom>
          <a:noFill/>
        </p:spPr>
        <p:txBody>
          <a:bodyPr wrap="square">
            <a:spAutoFit/>
          </a:bodyPr>
          <a:lstStyle/>
          <a:p>
            <a:r>
              <a:rPr lang="en-US" sz="1200" dirty="0"/>
              <a:t>CHAPTER 1: </a:t>
            </a:r>
            <a:r>
              <a:rPr lang="LID4096" sz="1200" dirty="0">
                <a:hlinkClick r:id="rId2"/>
              </a:rPr>
              <a:t>https://medium.com/advances-in-biological-science/nuclear-magnetic-resonance-spectroscopy-the-overlooked-powerhouse-of-biology-chapter-1-7b3d74dad714</a:t>
            </a:r>
            <a:r>
              <a:rPr lang="en-US" sz="1200" dirty="0"/>
              <a:t> </a:t>
            </a:r>
          </a:p>
          <a:p>
            <a:endParaRPr lang="en-US" sz="1200" dirty="0"/>
          </a:p>
          <a:p>
            <a:r>
              <a:rPr lang="en-US" sz="1200" dirty="0"/>
              <a:t>CHAPTER 2: </a:t>
            </a:r>
            <a:r>
              <a:rPr lang="fr-CH" sz="1200" dirty="0">
                <a:hlinkClick r:id="rId3"/>
              </a:rPr>
              <a:t>https://medium.com/advances-in-biological-science/nuclear-magnetic-resonance-spectroscopy-the-overlooked-powerhouse-of-biology-chapter-2-f1e80e7a4b3</a:t>
            </a:r>
            <a:r>
              <a:rPr lang="en-US" sz="1200" dirty="0"/>
              <a:t> </a:t>
            </a:r>
          </a:p>
          <a:p>
            <a:endParaRPr lang="en-US" sz="1200" dirty="0"/>
          </a:p>
          <a:p>
            <a:r>
              <a:rPr lang="en-US" sz="1200" dirty="0"/>
              <a:t>CHAPTER 3: </a:t>
            </a:r>
            <a:r>
              <a:rPr lang="en-US" sz="1200" dirty="0">
                <a:hlinkClick r:id="rId4"/>
              </a:rPr>
              <a:t>https://lucianosphere.medium.com/nuclear-magnetic-resonance-spectroscopy-the-overlooked-powerhouse-of-biology-chapter-3-5fed9865afce</a:t>
            </a:r>
            <a:r>
              <a:rPr lang="en-US" sz="1200" dirty="0"/>
              <a:t> </a:t>
            </a:r>
          </a:p>
          <a:p>
            <a:endParaRPr lang="en-US" sz="1200" dirty="0"/>
          </a:p>
          <a:p>
            <a:r>
              <a:rPr lang="en-US" sz="1200" dirty="0"/>
              <a:t>CHAPTERS 4 &amp; 5: COMING SOON</a:t>
            </a:r>
            <a:endParaRPr lang="LID4096" sz="1200" dirty="0"/>
          </a:p>
        </p:txBody>
      </p:sp>
      <p:sp>
        <p:nvSpPr>
          <p:cNvPr id="4" name="TextBox 3">
            <a:extLst>
              <a:ext uri="{FF2B5EF4-FFF2-40B4-BE49-F238E27FC236}">
                <a16:creationId xmlns:a16="http://schemas.microsoft.com/office/drawing/2014/main" id="{A077900E-1F4A-4464-AE52-6E6BBDC831C7}"/>
              </a:ext>
            </a:extLst>
          </p:cNvPr>
          <p:cNvSpPr txBox="1"/>
          <p:nvPr/>
        </p:nvSpPr>
        <p:spPr>
          <a:xfrm>
            <a:off x="0" y="2476572"/>
            <a:ext cx="12192000" cy="2677656"/>
          </a:xfrm>
          <a:prstGeom prst="rect">
            <a:avLst/>
          </a:prstGeom>
          <a:noFill/>
        </p:spPr>
        <p:txBody>
          <a:bodyPr wrap="square" rtlCol="0">
            <a:spAutoFit/>
          </a:bodyPr>
          <a:lstStyle/>
          <a:p>
            <a:r>
              <a:rPr lang="en-US" sz="2400" dirty="0"/>
              <a:t>These classes are not at all deep (whole courses can be done dedicated to different sub-fields of NMR spectroscopy)…</a:t>
            </a:r>
          </a:p>
          <a:p>
            <a:endParaRPr lang="en-US" sz="2400" dirty="0"/>
          </a:p>
          <a:p>
            <a:r>
              <a:rPr lang="en-US" sz="2400" dirty="0"/>
              <a:t>… but neither are them too shallow: I try to balance practical applications with giving you some basic theoretical concepts.</a:t>
            </a:r>
          </a:p>
          <a:p>
            <a:endParaRPr lang="en-US" sz="2400" dirty="0"/>
          </a:p>
          <a:p>
            <a:r>
              <a:rPr lang="en-US" sz="2400" b="1" dirty="0"/>
              <a:t>NEW IN 2024:</a:t>
            </a:r>
            <a:r>
              <a:rPr lang="en-US" sz="2400" dirty="0"/>
              <a:t> Blog posts with a written form of everything I tell you here</a:t>
            </a:r>
            <a:endParaRPr lang="LID4096" sz="2400" dirty="0"/>
          </a:p>
        </p:txBody>
      </p:sp>
      <p:sp>
        <p:nvSpPr>
          <p:cNvPr id="5" name="TextBox 4">
            <a:extLst>
              <a:ext uri="{FF2B5EF4-FFF2-40B4-BE49-F238E27FC236}">
                <a16:creationId xmlns:a16="http://schemas.microsoft.com/office/drawing/2014/main" id="{F501437E-1D78-41F3-AC3C-0F11F39B06BF}"/>
              </a:ext>
            </a:extLst>
          </p:cNvPr>
          <p:cNvSpPr txBox="1"/>
          <p:nvPr/>
        </p:nvSpPr>
        <p:spPr>
          <a:xfrm>
            <a:off x="0" y="0"/>
            <a:ext cx="12192000" cy="2154436"/>
          </a:xfrm>
          <a:prstGeom prst="rect">
            <a:avLst/>
          </a:prstGeom>
          <a:noFill/>
        </p:spPr>
        <p:txBody>
          <a:bodyPr wrap="square" rtlCol="0">
            <a:spAutoFit/>
          </a:bodyPr>
          <a:lstStyle/>
          <a:p>
            <a:r>
              <a:rPr lang="en-US" sz="2400" b="1" dirty="0"/>
              <a:t>THIS + NEXT WEEK:</a:t>
            </a:r>
          </a:p>
          <a:p>
            <a:r>
              <a:rPr lang="en-US" sz="3200" b="1" dirty="0">
                <a:solidFill>
                  <a:srgbClr val="FF0000"/>
                </a:solidFill>
              </a:rPr>
              <a:t>	Nuclear Magnetic Resonance (NMR) spectroscopy</a:t>
            </a:r>
          </a:p>
          <a:p>
            <a:r>
              <a:rPr lang="en-US" sz="3200" b="1" dirty="0">
                <a:solidFill>
                  <a:srgbClr val="FF0000"/>
                </a:solidFill>
              </a:rPr>
              <a:t>						applied to Structural Biology</a:t>
            </a:r>
          </a:p>
          <a:p>
            <a:endParaRPr lang="en-US" sz="1600" b="1" dirty="0"/>
          </a:p>
          <a:p>
            <a:pPr algn="ctr"/>
            <a:r>
              <a:rPr lang="en-US" sz="3000" b="1" i="1" dirty="0"/>
              <a:t>Luciano Abriata – Lab. for </a:t>
            </a:r>
            <a:r>
              <a:rPr lang="en-US" sz="3000" b="1" i="1" dirty="0" err="1"/>
              <a:t>Biomol</a:t>
            </a:r>
            <a:r>
              <a:rPr lang="en-US" sz="3000" b="1" i="1" dirty="0"/>
              <a:t> Model. /  PTPSP facility / NMR facility</a:t>
            </a:r>
            <a:endParaRPr lang="LID4096" sz="3000" b="1" i="1" dirty="0"/>
          </a:p>
        </p:txBody>
      </p:sp>
    </p:spTree>
    <p:extLst>
      <p:ext uri="{BB962C8B-B14F-4D97-AF65-F5344CB8AC3E}">
        <p14:creationId xmlns:p14="http://schemas.microsoft.com/office/powerpoint/2010/main" val="360022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2"/>
          <p:cNvSpPr>
            <a:spLocks noChangeArrowheads="1"/>
          </p:cNvSpPr>
          <p:nvPr/>
        </p:nvSpPr>
        <p:spPr bwMode="auto">
          <a:xfrm>
            <a:off x="1524000" y="2603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3800" b="1" dirty="0" err="1">
                <a:solidFill>
                  <a:schemeClr val="accent2"/>
                </a:solidFill>
                <a:latin typeface="Arial" charset="0"/>
              </a:rPr>
              <a:t>Put</a:t>
            </a:r>
            <a:r>
              <a:rPr lang="es-ES" altLang="en-US" sz="3800" b="1" dirty="0">
                <a:solidFill>
                  <a:schemeClr val="accent2"/>
                </a:solidFill>
                <a:latin typeface="Arial" charset="0"/>
              </a:rPr>
              <a:t> S&gt;0 </a:t>
            </a:r>
            <a:r>
              <a:rPr lang="es-ES" altLang="en-US" sz="3800" b="1" dirty="0" err="1">
                <a:solidFill>
                  <a:schemeClr val="accent2"/>
                </a:solidFill>
                <a:latin typeface="Arial" charset="0"/>
              </a:rPr>
              <a:t>nuclei</a:t>
            </a:r>
            <a:r>
              <a:rPr lang="es-ES" altLang="en-US" sz="3800" b="1" dirty="0">
                <a:solidFill>
                  <a:schemeClr val="accent2"/>
                </a:solidFill>
                <a:latin typeface="Arial" charset="0"/>
              </a:rPr>
              <a:t> in a </a:t>
            </a:r>
            <a:r>
              <a:rPr lang="es-ES" altLang="en-US" sz="3800" b="1" dirty="0" err="1">
                <a:solidFill>
                  <a:schemeClr val="accent2"/>
                </a:solidFill>
                <a:latin typeface="Arial" charset="0"/>
              </a:rPr>
              <a:t>magnetic</a:t>
            </a:r>
            <a:r>
              <a:rPr lang="es-ES" altLang="en-US" sz="3800" b="1" dirty="0">
                <a:solidFill>
                  <a:schemeClr val="accent2"/>
                </a:solidFill>
                <a:latin typeface="Arial" charset="0"/>
              </a:rPr>
              <a:t> </a:t>
            </a:r>
            <a:r>
              <a:rPr lang="es-ES" altLang="en-US" sz="3800" b="1" dirty="0" err="1">
                <a:solidFill>
                  <a:schemeClr val="accent2"/>
                </a:solidFill>
                <a:latin typeface="Arial" charset="0"/>
              </a:rPr>
              <a:t>field</a:t>
            </a:r>
            <a:r>
              <a:rPr lang="es-ES" altLang="en-US" sz="3800" b="1" dirty="0">
                <a:solidFill>
                  <a:schemeClr val="accent2"/>
                </a:solidFill>
                <a:latin typeface="Arial" charset="0"/>
              </a:rPr>
              <a:t> and </a:t>
            </a:r>
            <a:r>
              <a:rPr lang="es-ES" altLang="en-US" sz="3800" b="1" dirty="0" err="1">
                <a:solidFill>
                  <a:schemeClr val="accent2"/>
                </a:solidFill>
                <a:latin typeface="Arial" charset="0"/>
              </a:rPr>
              <a:t>you</a:t>
            </a:r>
            <a:r>
              <a:rPr lang="es-ES" altLang="en-US" sz="3800" b="1" dirty="0">
                <a:solidFill>
                  <a:schemeClr val="accent2"/>
                </a:solidFill>
                <a:latin typeface="Arial" charset="0"/>
              </a:rPr>
              <a:t> can do NMR</a:t>
            </a:r>
            <a:endParaRPr lang="es-ES_tradnl" altLang="en-US" sz="4400" dirty="0">
              <a:solidFill>
                <a:srgbClr val="0000FF"/>
              </a:solidFill>
            </a:endParaRPr>
          </a:p>
        </p:txBody>
      </p:sp>
      <p:grpSp>
        <p:nvGrpSpPr>
          <p:cNvPr id="4" name="Group 3">
            <a:extLst>
              <a:ext uri="{FF2B5EF4-FFF2-40B4-BE49-F238E27FC236}">
                <a16:creationId xmlns:a16="http://schemas.microsoft.com/office/drawing/2014/main" id="{D40E6542-5225-40F2-B1FE-BF5C3C4AB963}"/>
              </a:ext>
            </a:extLst>
          </p:cNvPr>
          <p:cNvGrpSpPr/>
          <p:nvPr/>
        </p:nvGrpSpPr>
        <p:grpSpPr>
          <a:xfrm>
            <a:off x="1847850" y="2137732"/>
            <a:ext cx="8467726" cy="3427622"/>
            <a:chOff x="1847850" y="2137732"/>
            <a:chExt cx="8467726" cy="3427622"/>
          </a:xfrm>
        </p:grpSpPr>
        <p:grpSp>
          <p:nvGrpSpPr>
            <p:cNvPr id="12290" name="Group 4"/>
            <p:cNvGrpSpPr>
              <a:grpSpLocks/>
            </p:cNvGrpSpPr>
            <p:nvPr/>
          </p:nvGrpSpPr>
          <p:grpSpPr bwMode="auto">
            <a:xfrm>
              <a:off x="1847850" y="2137732"/>
              <a:ext cx="2133600" cy="1828800"/>
              <a:chOff x="1018" y="1465"/>
              <a:chExt cx="1344" cy="1152"/>
            </a:xfrm>
          </p:grpSpPr>
          <p:sp>
            <p:nvSpPr>
              <p:cNvPr id="12314" name="AutoShape 5"/>
              <p:cNvSpPr>
                <a:spLocks noChangeArrowheads="1"/>
              </p:cNvSpPr>
              <p:nvPr/>
            </p:nvSpPr>
            <p:spPr bwMode="auto">
              <a:xfrm>
                <a:off x="1018" y="1465"/>
                <a:ext cx="1344" cy="1152"/>
              </a:xfrm>
              <a:prstGeom prst="can">
                <a:avLst>
                  <a:gd name="adj" fmla="val 25000"/>
                </a:avLst>
              </a:prstGeom>
              <a:solidFill>
                <a:srgbClr val="CCFFFF">
                  <a:alpha val="50195"/>
                </a:srgb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2315" name="Line 6"/>
              <p:cNvSpPr>
                <a:spLocks noChangeShapeType="1"/>
              </p:cNvSpPr>
              <p:nvPr/>
            </p:nvSpPr>
            <p:spPr bwMode="auto">
              <a:xfrm flipV="1">
                <a:off x="1488" y="1920"/>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Line 7"/>
              <p:cNvSpPr>
                <a:spLocks noChangeShapeType="1"/>
              </p:cNvSpPr>
              <p:nvPr/>
            </p:nvSpPr>
            <p:spPr bwMode="auto">
              <a:xfrm flipH="1" flipV="1">
                <a:off x="1690" y="2089"/>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Line 8"/>
              <p:cNvSpPr>
                <a:spLocks noChangeShapeType="1"/>
              </p:cNvSpPr>
              <p:nvPr/>
            </p:nvSpPr>
            <p:spPr bwMode="auto">
              <a:xfrm flipV="1">
                <a:off x="1546" y="2185"/>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9"/>
              <p:cNvSpPr>
                <a:spLocks noChangeShapeType="1"/>
              </p:cNvSpPr>
              <p:nvPr/>
            </p:nvSpPr>
            <p:spPr bwMode="auto">
              <a:xfrm flipH="1">
                <a:off x="1882" y="1849"/>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Line 10"/>
              <p:cNvSpPr>
                <a:spLocks noChangeShapeType="1"/>
              </p:cNvSpPr>
              <p:nvPr/>
            </p:nvSpPr>
            <p:spPr bwMode="auto">
              <a:xfrm>
                <a:off x="1978" y="2137"/>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Line 11"/>
              <p:cNvSpPr>
                <a:spLocks noChangeShapeType="1"/>
              </p:cNvSpPr>
              <p:nvPr/>
            </p:nvSpPr>
            <p:spPr bwMode="auto">
              <a:xfrm>
                <a:off x="1546" y="1705"/>
                <a:ext cx="1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1" name="Line 12"/>
              <p:cNvSpPr>
                <a:spLocks noChangeShapeType="1"/>
              </p:cNvSpPr>
              <p:nvPr/>
            </p:nvSpPr>
            <p:spPr bwMode="auto">
              <a:xfrm flipH="1" flipV="1">
                <a:off x="1104" y="2256"/>
                <a:ext cx="9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Line 13"/>
              <p:cNvSpPr>
                <a:spLocks noChangeShapeType="1"/>
              </p:cNvSpPr>
              <p:nvPr/>
            </p:nvSpPr>
            <p:spPr bwMode="auto">
              <a:xfrm flipH="1">
                <a:off x="1738" y="2329"/>
                <a:ext cx="19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Line 14"/>
              <p:cNvSpPr>
                <a:spLocks noChangeShapeType="1"/>
              </p:cNvSpPr>
              <p:nvPr/>
            </p:nvSpPr>
            <p:spPr bwMode="auto">
              <a:xfrm flipH="1" flipV="1">
                <a:off x="2170" y="1897"/>
                <a:ext cx="4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Line 15"/>
              <p:cNvSpPr>
                <a:spLocks noChangeShapeType="1"/>
              </p:cNvSpPr>
              <p:nvPr/>
            </p:nvSpPr>
            <p:spPr bwMode="auto">
              <a:xfrm>
                <a:off x="1354" y="1801"/>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Line 16"/>
              <p:cNvSpPr>
                <a:spLocks noChangeShapeType="1"/>
              </p:cNvSpPr>
              <p:nvPr/>
            </p:nvSpPr>
            <p:spPr bwMode="auto">
              <a:xfrm flipH="1">
                <a:off x="1152" y="1584"/>
                <a:ext cx="134" cy="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Line 17"/>
              <p:cNvSpPr>
                <a:spLocks noChangeShapeType="1"/>
              </p:cNvSpPr>
              <p:nvPr/>
            </p:nvSpPr>
            <p:spPr bwMode="auto">
              <a:xfrm flipH="1" flipV="1">
                <a:off x="2218" y="2185"/>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7" name="Line 18"/>
              <p:cNvSpPr>
                <a:spLocks noChangeShapeType="1"/>
              </p:cNvSpPr>
              <p:nvPr/>
            </p:nvSpPr>
            <p:spPr bwMode="auto">
              <a:xfrm flipH="1">
                <a:off x="1834" y="1561"/>
                <a:ext cx="48"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8" name="Line 19"/>
              <p:cNvSpPr>
                <a:spLocks noChangeShapeType="1"/>
              </p:cNvSpPr>
              <p:nvPr/>
            </p:nvSpPr>
            <p:spPr bwMode="auto">
              <a:xfrm flipV="1">
                <a:off x="1296" y="2208"/>
                <a:ext cx="9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9" name="Line 20"/>
              <p:cNvSpPr>
                <a:spLocks noChangeShapeType="1"/>
              </p:cNvSpPr>
              <p:nvPr/>
            </p:nvSpPr>
            <p:spPr bwMode="auto">
              <a:xfrm flipV="1">
                <a:off x="1104" y="1872"/>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0" name="Line 21"/>
              <p:cNvSpPr>
                <a:spLocks noChangeShapeType="1"/>
              </p:cNvSpPr>
              <p:nvPr/>
            </p:nvSpPr>
            <p:spPr bwMode="auto">
              <a:xfrm>
                <a:off x="2112" y="1584"/>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91" name="Group 22"/>
            <p:cNvGrpSpPr>
              <a:grpSpLocks/>
            </p:cNvGrpSpPr>
            <p:nvPr/>
          </p:nvGrpSpPr>
          <p:grpSpPr bwMode="auto">
            <a:xfrm>
              <a:off x="6383339" y="2155225"/>
              <a:ext cx="3932237" cy="1828800"/>
              <a:chOff x="1056" y="3504"/>
              <a:chExt cx="2477" cy="1152"/>
            </a:xfrm>
          </p:grpSpPr>
          <p:sp>
            <p:nvSpPr>
              <p:cNvPr id="12295" name="AutoShape 23"/>
              <p:cNvSpPr>
                <a:spLocks noChangeArrowheads="1"/>
              </p:cNvSpPr>
              <p:nvPr/>
            </p:nvSpPr>
            <p:spPr bwMode="auto">
              <a:xfrm>
                <a:off x="2832" y="3552"/>
                <a:ext cx="432" cy="1008"/>
              </a:xfrm>
              <a:prstGeom prst="upArrow">
                <a:avLst>
                  <a:gd name="adj1" fmla="val 50000"/>
                  <a:gd name="adj2" fmla="val 58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2296" name="Text Box 24"/>
              <p:cNvSpPr txBox="1">
                <a:spLocks noChangeArrowheads="1"/>
              </p:cNvSpPr>
              <p:nvPr/>
            </p:nvSpPr>
            <p:spPr bwMode="auto">
              <a:xfrm>
                <a:off x="3254" y="4007"/>
                <a:ext cx="2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B</a:t>
                </a:r>
                <a:r>
                  <a:rPr lang="en-US" altLang="en-US" sz="1800" b="1" baseline="-25000">
                    <a:solidFill>
                      <a:srgbClr val="000066"/>
                    </a:solidFill>
                    <a:latin typeface="Arial" charset="0"/>
                  </a:rPr>
                  <a:t>o</a:t>
                </a:r>
              </a:p>
            </p:txBody>
          </p:sp>
          <p:sp>
            <p:nvSpPr>
              <p:cNvPr id="12297" name="AutoShape 25"/>
              <p:cNvSpPr>
                <a:spLocks noChangeArrowheads="1"/>
              </p:cNvSpPr>
              <p:nvPr/>
            </p:nvSpPr>
            <p:spPr bwMode="auto">
              <a:xfrm>
                <a:off x="1056" y="3504"/>
                <a:ext cx="1344" cy="1152"/>
              </a:xfrm>
              <a:prstGeom prst="can">
                <a:avLst>
                  <a:gd name="adj" fmla="val 25000"/>
                </a:avLst>
              </a:prstGeom>
              <a:solidFill>
                <a:srgbClr val="CCFFFF">
                  <a:alpha val="50195"/>
                </a:srgbClr>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2298" name="Line 26"/>
              <p:cNvSpPr>
                <a:spLocks noChangeShapeType="1"/>
              </p:cNvSpPr>
              <p:nvPr/>
            </p:nvSpPr>
            <p:spPr bwMode="auto">
              <a:xfrm flipV="1">
                <a:off x="1200" y="422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27"/>
              <p:cNvSpPr>
                <a:spLocks noChangeShapeType="1"/>
              </p:cNvSpPr>
              <p:nvPr/>
            </p:nvSpPr>
            <p:spPr bwMode="auto">
              <a:xfrm>
                <a:off x="1344" y="398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28"/>
              <p:cNvSpPr>
                <a:spLocks noChangeShapeType="1"/>
              </p:cNvSpPr>
              <p:nvPr/>
            </p:nvSpPr>
            <p:spPr bwMode="auto">
              <a:xfrm flipV="1">
                <a:off x="1536" y="412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Line 29"/>
              <p:cNvSpPr>
                <a:spLocks noChangeShapeType="1"/>
              </p:cNvSpPr>
              <p:nvPr/>
            </p:nvSpPr>
            <p:spPr bwMode="auto">
              <a:xfrm>
                <a:off x="1248" y="379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Line 30"/>
              <p:cNvSpPr>
                <a:spLocks noChangeShapeType="1"/>
              </p:cNvSpPr>
              <p:nvPr/>
            </p:nvSpPr>
            <p:spPr bwMode="auto">
              <a:xfrm flipV="1">
                <a:off x="1440" y="384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Line 31"/>
              <p:cNvSpPr>
                <a:spLocks noChangeShapeType="1"/>
              </p:cNvSpPr>
              <p:nvPr/>
            </p:nvSpPr>
            <p:spPr bwMode="auto">
              <a:xfrm>
                <a:off x="1728" y="4272"/>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Line 32"/>
              <p:cNvSpPr>
                <a:spLocks noChangeShapeType="1"/>
              </p:cNvSpPr>
              <p:nvPr/>
            </p:nvSpPr>
            <p:spPr bwMode="auto">
              <a:xfrm flipV="1">
                <a:off x="1632" y="3648"/>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Line 33"/>
              <p:cNvSpPr>
                <a:spLocks noChangeShapeType="1"/>
              </p:cNvSpPr>
              <p:nvPr/>
            </p:nvSpPr>
            <p:spPr bwMode="auto">
              <a:xfrm>
                <a:off x="1968" y="436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Line 34"/>
              <p:cNvSpPr>
                <a:spLocks noChangeShapeType="1"/>
              </p:cNvSpPr>
              <p:nvPr/>
            </p:nvSpPr>
            <p:spPr bwMode="auto">
              <a:xfrm flipV="1">
                <a:off x="1872" y="408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Line 35"/>
              <p:cNvSpPr>
                <a:spLocks noChangeShapeType="1"/>
              </p:cNvSpPr>
              <p:nvPr/>
            </p:nvSpPr>
            <p:spPr bwMode="auto">
              <a:xfrm flipV="1">
                <a:off x="1440" y="4272"/>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Line 36"/>
              <p:cNvSpPr>
                <a:spLocks noChangeShapeType="1"/>
              </p:cNvSpPr>
              <p:nvPr/>
            </p:nvSpPr>
            <p:spPr bwMode="auto">
              <a:xfrm flipV="1">
                <a:off x="2112" y="4224"/>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Line 37"/>
              <p:cNvSpPr>
                <a:spLocks noChangeShapeType="1"/>
              </p:cNvSpPr>
              <p:nvPr/>
            </p:nvSpPr>
            <p:spPr bwMode="auto">
              <a:xfrm flipV="1">
                <a:off x="2064" y="3840"/>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Line 38"/>
              <p:cNvSpPr>
                <a:spLocks noChangeShapeType="1"/>
              </p:cNvSpPr>
              <p:nvPr/>
            </p:nvSpPr>
            <p:spPr bwMode="auto">
              <a:xfrm>
                <a:off x="1776" y="384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39"/>
              <p:cNvSpPr>
                <a:spLocks noChangeShapeType="1"/>
              </p:cNvSpPr>
              <p:nvPr/>
            </p:nvSpPr>
            <p:spPr bwMode="auto">
              <a:xfrm>
                <a:off x="2256" y="3840"/>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Line 40"/>
              <p:cNvSpPr>
                <a:spLocks noChangeShapeType="1"/>
              </p:cNvSpPr>
              <p:nvPr/>
            </p:nvSpPr>
            <p:spPr bwMode="auto">
              <a:xfrm flipV="1">
                <a:off x="1920"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41"/>
              <p:cNvSpPr>
                <a:spLocks noChangeShapeType="1"/>
              </p:cNvSpPr>
              <p:nvPr/>
            </p:nvSpPr>
            <p:spPr bwMode="auto">
              <a:xfrm flipV="1">
                <a:off x="2304" y="4176"/>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3" name="Text Box 44"/>
            <p:cNvSpPr txBox="1">
              <a:spLocks noChangeArrowheads="1"/>
            </p:cNvSpPr>
            <p:nvPr/>
          </p:nvSpPr>
          <p:spPr bwMode="auto">
            <a:xfrm>
              <a:off x="2557161" y="4365025"/>
              <a:ext cx="6431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2400" b="1" dirty="0">
                  <a:latin typeface="Arial" charset="0"/>
                </a:rPr>
                <a:t>S=1/2 </a:t>
              </a:r>
              <a:r>
                <a:rPr lang="es-ES" altLang="en-US" sz="2400" b="1" dirty="0">
                  <a:latin typeface="Arial" charset="0"/>
                  <a:sym typeface="Wingdings" pitchFamily="2" charset="2"/>
                </a:rPr>
                <a:t>=&gt; m</a:t>
              </a:r>
              <a:r>
                <a:rPr lang="es-ES" altLang="en-US" sz="2400" b="1" baseline="-25000" dirty="0">
                  <a:latin typeface="Arial" charset="0"/>
                  <a:sym typeface="Wingdings" pitchFamily="2" charset="2"/>
                </a:rPr>
                <a:t>s </a:t>
              </a:r>
              <a:r>
                <a:rPr lang="es-ES" altLang="en-US" sz="2400" b="1" dirty="0">
                  <a:latin typeface="Arial" charset="0"/>
                  <a:sym typeface="Wingdings" pitchFamily="2" charset="2"/>
                </a:rPr>
                <a:t>= +1/2 </a:t>
              </a:r>
              <a:r>
                <a:rPr lang="es-ES" altLang="en-US" sz="2400" b="1" dirty="0" err="1">
                  <a:latin typeface="Arial" charset="0"/>
                  <a:sym typeface="Wingdings" pitchFamily="2" charset="2"/>
                </a:rPr>
                <a:t>or</a:t>
              </a:r>
              <a:r>
                <a:rPr lang="es-ES" altLang="en-US" sz="2400" b="1" dirty="0">
                  <a:latin typeface="Arial" charset="0"/>
                  <a:sym typeface="Wingdings" pitchFamily="2" charset="2"/>
                </a:rPr>
                <a:t> -1/2</a:t>
              </a:r>
            </a:p>
            <a:p>
              <a:pPr algn="ctr">
                <a:spcBef>
                  <a:spcPct val="0"/>
                </a:spcBef>
                <a:buFontTx/>
                <a:buNone/>
              </a:pPr>
              <a:endParaRPr lang="es-ES" altLang="en-US" sz="2400" b="1" dirty="0">
                <a:latin typeface="Arial" charset="0"/>
                <a:sym typeface="Wingdings" pitchFamily="2" charset="2"/>
              </a:endParaRPr>
            </a:p>
            <a:p>
              <a:pPr algn="ctr">
                <a:spcBef>
                  <a:spcPct val="0"/>
                </a:spcBef>
                <a:buFontTx/>
                <a:buNone/>
              </a:pPr>
              <a:r>
                <a:rPr lang="es-ES" altLang="en-US" sz="2400" b="1" dirty="0">
                  <a:latin typeface="Arial" charset="0"/>
                  <a:sym typeface="Wingdings" pitchFamily="2" charset="2"/>
                </a:rPr>
                <a:t>S=nuclear spin   m</a:t>
              </a:r>
              <a:r>
                <a:rPr lang="es-ES" altLang="en-US" sz="2400" b="1" baseline="-25000" dirty="0">
                  <a:latin typeface="Arial" charset="0"/>
                  <a:sym typeface="Wingdings" pitchFamily="2" charset="2"/>
                </a:rPr>
                <a:t>s</a:t>
              </a:r>
              <a:r>
                <a:rPr lang="es-ES" altLang="en-US" sz="2400" b="1" dirty="0">
                  <a:latin typeface="Arial" charset="0"/>
                  <a:sym typeface="Wingdings" pitchFamily="2" charset="2"/>
                </a:rPr>
                <a:t>=quantum spin </a:t>
              </a:r>
              <a:r>
                <a:rPr lang="es-ES" altLang="en-US" sz="2400" b="1" dirty="0" err="1">
                  <a:latin typeface="Arial" charset="0"/>
                  <a:sym typeface="Wingdings" pitchFamily="2" charset="2"/>
                </a:rPr>
                <a:t>number</a:t>
              </a:r>
              <a:endParaRPr lang="es-ES" altLang="en-US" sz="2400" b="1" dirty="0">
                <a:latin typeface="Arial" charset="0"/>
              </a:endParaRPr>
            </a:p>
          </p:txBody>
        </p:sp>
        <p:sp>
          <p:nvSpPr>
            <p:cNvPr id="12294" name="Line 45"/>
            <p:cNvSpPr>
              <a:spLocks noChangeShapeType="1"/>
            </p:cNvSpPr>
            <p:nvPr/>
          </p:nvSpPr>
          <p:spPr bwMode="auto">
            <a:xfrm>
              <a:off x="4440239" y="2875950"/>
              <a:ext cx="158432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62952" y="231777"/>
            <a:ext cx="8077200" cy="1143000"/>
          </a:xfrm>
        </p:spPr>
        <p:txBody>
          <a:bodyPr/>
          <a:lstStyle/>
          <a:p>
            <a:r>
              <a:rPr lang="es-ES" altLang="en-US" sz="3800" b="1" dirty="0">
                <a:solidFill>
                  <a:schemeClr val="accent2"/>
                </a:solidFill>
                <a:latin typeface="Arial" charset="0"/>
              </a:rPr>
              <a:t>NMR-active </a:t>
            </a:r>
            <a:r>
              <a:rPr lang="es-ES" altLang="en-US" sz="3800" b="1" dirty="0" err="1">
                <a:solidFill>
                  <a:schemeClr val="accent2"/>
                </a:solidFill>
                <a:latin typeface="Arial" charset="0"/>
              </a:rPr>
              <a:t>nuclei</a:t>
            </a:r>
            <a:r>
              <a:rPr lang="es-ES" altLang="en-US" sz="3800" b="1" dirty="0">
                <a:solidFill>
                  <a:schemeClr val="accent2"/>
                </a:solidFill>
                <a:latin typeface="Arial" charset="0"/>
              </a:rPr>
              <a:t>, </a:t>
            </a:r>
            <a:r>
              <a:rPr lang="es-ES" altLang="en-US" sz="3800" b="1" dirty="0" err="1">
                <a:solidFill>
                  <a:schemeClr val="accent2"/>
                </a:solidFill>
                <a:latin typeface="Arial" charset="0"/>
              </a:rPr>
              <a:t>best</a:t>
            </a:r>
            <a:r>
              <a:rPr lang="es-ES" altLang="en-US" sz="3800" b="1" dirty="0">
                <a:solidFill>
                  <a:schemeClr val="accent2"/>
                </a:solidFill>
                <a:latin typeface="Arial" charset="0"/>
              </a:rPr>
              <a:t> spin=1/2</a:t>
            </a:r>
            <a:endParaRPr lang="es-ES_tradnl" altLang="en-US" dirty="0">
              <a:solidFill>
                <a:srgbClr val="0000FF"/>
              </a:solidFill>
            </a:endParaRPr>
          </a:p>
        </p:txBody>
      </p:sp>
      <p:graphicFrame>
        <p:nvGraphicFramePr>
          <p:cNvPr id="11267" name="Object 3"/>
          <p:cNvGraphicFramePr>
            <a:graphicFrameLocks noChangeAspect="1"/>
          </p:cNvGraphicFramePr>
          <p:nvPr>
            <p:extLst>
              <p:ext uri="{D42A27DB-BD31-4B8C-83A1-F6EECF244321}">
                <p14:modId xmlns:p14="http://schemas.microsoft.com/office/powerpoint/2010/main" val="1710647018"/>
              </p:ext>
            </p:extLst>
          </p:nvPr>
        </p:nvGraphicFramePr>
        <p:xfrm>
          <a:off x="1919288" y="2041525"/>
          <a:ext cx="8978900" cy="4816475"/>
        </p:xfrm>
        <a:graphic>
          <a:graphicData uri="http://schemas.openxmlformats.org/presentationml/2006/ole">
            <mc:AlternateContent xmlns:mc="http://schemas.openxmlformats.org/markup-compatibility/2006">
              <mc:Choice xmlns:v="urn:schemas-microsoft-com:vml" Requires="v">
                <p:oleObj spid="_x0000_s1058" name="Documento" r:id="rId3" imgW="8994648" imgH="3989832" progId="Word.Document.8">
                  <p:embed/>
                </p:oleObj>
              </mc:Choice>
              <mc:Fallback>
                <p:oleObj name="Documento" r:id="rId3" imgW="8994648" imgH="3989832" progId="Word.Document.8">
                  <p:embed/>
                  <p:pic>
                    <p:nvPicPr>
                      <p:cNvPr id="1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2041525"/>
                        <a:ext cx="89789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Rectangle 4"/>
          <p:cNvSpPr>
            <a:spLocks noChangeArrowheads="1"/>
          </p:cNvSpPr>
          <p:nvPr/>
        </p:nvSpPr>
        <p:spPr bwMode="auto">
          <a:xfrm>
            <a:off x="3503613" y="5943600"/>
            <a:ext cx="4500562"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5400" b="1" baseline="30000" dirty="0">
                <a:solidFill>
                  <a:schemeClr val="accent2"/>
                </a:solidFill>
                <a:latin typeface="Arial" charset="0"/>
              </a:rPr>
              <a:t>1</a:t>
            </a:r>
            <a:r>
              <a:rPr lang="es-ES" altLang="en-US" sz="5400" b="1" dirty="0">
                <a:solidFill>
                  <a:schemeClr val="accent2"/>
                </a:solidFill>
                <a:latin typeface="Arial" charset="0"/>
              </a:rPr>
              <a:t>H </a:t>
            </a:r>
            <a:r>
              <a:rPr lang="es-ES" altLang="en-US" sz="5400" b="1" baseline="30000" dirty="0">
                <a:solidFill>
                  <a:srgbClr val="FF0000"/>
                </a:solidFill>
                <a:latin typeface="Arial" charset="0"/>
              </a:rPr>
              <a:t>13</a:t>
            </a:r>
            <a:r>
              <a:rPr lang="es-ES" altLang="en-US" sz="5400" b="1" dirty="0">
                <a:solidFill>
                  <a:srgbClr val="FF0000"/>
                </a:solidFill>
                <a:latin typeface="Arial" charset="0"/>
              </a:rPr>
              <a:t>C </a:t>
            </a:r>
            <a:r>
              <a:rPr lang="es-ES" altLang="en-US" sz="5400" b="1" baseline="30000" dirty="0">
                <a:solidFill>
                  <a:srgbClr val="FF0000"/>
                </a:solidFill>
                <a:latin typeface="Arial" charset="0"/>
              </a:rPr>
              <a:t>15</a:t>
            </a:r>
            <a:r>
              <a:rPr lang="es-ES" altLang="en-US" sz="5400" b="1" dirty="0">
                <a:solidFill>
                  <a:srgbClr val="FF0000"/>
                </a:solidFill>
                <a:latin typeface="Arial" charset="0"/>
              </a:rPr>
              <a:t>N </a:t>
            </a:r>
            <a:r>
              <a:rPr lang="es-ES" altLang="en-US" sz="5400" b="1" baseline="30000" dirty="0">
                <a:solidFill>
                  <a:schemeClr val="accent2"/>
                </a:solidFill>
                <a:latin typeface="Arial" charset="0"/>
              </a:rPr>
              <a:t>31</a:t>
            </a:r>
            <a:r>
              <a:rPr lang="es-ES" altLang="en-US" sz="5400" b="1" dirty="0">
                <a:solidFill>
                  <a:schemeClr val="accent2"/>
                </a:solidFill>
                <a:latin typeface="Arial" charset="0"/>
              </a:rPr>
              <a:t>P</a:t>
            </a:r>
            <a:endParaRPr lang="es-ES_tradnl" altLang="en-US" sz="1900" b="1" dirty="0">
              <a:solidFill>
                <a:schemeClr val="accent2"/>
              </a:solidFill>
              <a:latin typeface="Arial" charset="0"/>
            </a:endParaRPr>
          </a:p>
        </p:txBody>
      </p:sp>
      <p:sp>
        <p:nvSpPr>
          <p:cNvPr id="11269" name="Text Box 5"/>
          <p:cNvSpPr txBox="1">
            <a:spLocks noChangeArrowheads="1"/>
          </p:cNvSpPr>
          <p:nvPr/>
        </p:nvSpPr>
        <p:spPr bwMode="auto">
          <a:xfrm>
            <a:off x="2062163" y="2336116"/>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s-ES" altLang="en-US" sz="1800" b="1" dirty="0" err="1">
                <a:latin typeface="Arial" charset="0"/>
              </a:rPr>
              <a:t>Isotope</a:t>
            </a:r>
            <a:endParaRPr lang="es-ES" altLang="en-US" sz="1800" b="1" dirty="0">
              <a:latin typeface="Arial" charset="0"/>
            </a:endParaRPr>
          </a:p>
        </p:txBody>
      </p:sp>
      <p:sp>
        <p:nvSpPr>
          <p:cNvPr id="11270" name="Text Box 6"/>
          <p:cNvSpPr txBox="1">
            <a:spLocks noChangeArrowheads="1"/>
          </p:cNvSpPr>
          <p:nvPr/>
        </p:nvSpPr>
        <p:spPr bwMode="auto">
          <a:xfrm>
            <a:off x="3143250" y="2336116"/>
            <a:ext cx="100965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s-ES" altLang="en-US" sz="1800" b="1">
                <a:latin typeface="Arial" charset="0"/>
              </a:rPr>
              <a:t>Spin</a:t>
            </a:r>
          </a:p>
        </p:txBody>
      </p:sp>
      <p:sp>
        <p:nvSpPr>
          <p:cNvPr id="11271" name="Text Box 7"/>
          <p:cNvSpPr txBox="1">
            <a:spLocks noChangeArrowheads="1"/>
          </p:cNvSpPr>
          <p:nvPr/>
        </p:nvSpPr>
        <p:spPr bwMode="auto">
          <a:xfrm>
            <a:off x="4367213" y="2132916"/>
            <a:ext cx="1370012"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s-ES" altLang="en-US" sz="1800" b="1">
                <a:latin typeface="Arial" charset="0"/>
              </a:rPr>
              <a:t>Natural abundance</a:t>
            </a:r>
          </a:p>
        </p:txBody>
      </p:sp>
      <p:sp>
        <p:nvSpPr>
          <p:cNvPr id="11272" name="Text Box 8"/>
          <p:cNvSpPr txBox="1">
            <a:spLocks noChangeArrowheads="1"/>
          </p:cNvSpPr>
          <p:nvPr/>
        </p:nvSpPr>
        <p:spPr bwMode="auto">
          <a:xfrm>
            <a:off x="7319963" y="2204353"/>
            <a:ext cx="1223962"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s-ES" altLang="en-US" sz="1800" b="1">
                <a:latin typeface="Arial" charset="0"/>
              </a:rPr>
              <a:t>Relative sensitivity</a:t>
            </a:r>
          </a:p>
        </p:txBody>
      </p:sp>
      <p:sp>
        <p:nvSpPr>
          <p:cNvPr id="11273" name="Text Box 9"/>
          <p:cNvSpPr txBox="1">
            <a:spLocks noChangeArrowheads="1"/>
          </p:cNvSpPr>
          <p:nvPr/>
        </p:nvSpPr>
        <p:spPr bwMode="auto">
          <a:xfrm>
            <a:off x="8688388" y="2204353"/>
            <a:ext cx="1223962"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s-ES" altLang="en-US" sz="1800" b="1">
                <a:latin typeface="Arial" charset="0"/>
              </a:rPr>
              <a:t>Absolute sensitivity</a:t>
            </a:r>
          </a:p>
        </p:txBody>
      </p:sp>
      <p:pic>
        <p:nvPicPr>
          <p:cNvPr id="10" name="Picture 7" descr="150px-Felix_Bloch%2C_Stanford_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28" y="126546"/>
            <a:ext cx="14287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p:cNvSpPr txBox="1">
            <a:spLocks noChangeArrowheads="1"/>
          </p:cNvSpPr>
          <p:nvPr/>
        </p:nvSpPr>
        <p:spPr bwMode="auto">
          <a:xfrm>
            <a:off x="124053" y="1878916"/>
            <a:ext cx="138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2400" b="1" i="1" dirty="0">
                <a:latin typeface="Arial" charset="0"/>
              </a:rPr>
              <a:t>F. </a:t>
            </a:r>
            <a:r>
              <a:rPr lang="es-ES" altLang="en-US" sz="2400" b="1" i="1" dirty="0" err="1">
                <a:latin typeface="Arial" charset="0"/>
              </a:rPr>
              <a:t>Bloch</a:t>
            </a:r>
            <a:endParaRPr lang="es-ES" altLang="en-US" sz="2400" b="1" i="1" dirty="0">
              <a:latin typeface="Arial" charset="0"/>
            </a:endParaRPr>
          </a:p>
        </p:txBody>
      </p:sp>
      <p:sp>
        <p:nvSpPr>
          <p:cNvPr id="2" name="Right Arrow 1"/>
          <p:cNvSpPr/>
          <p:nvPr/>
        </p:nvSpPr>
        <p:spPr bwMode="auto">
          <a:xfrm>
            <a:off x="1610264" y="3022628"/>
            <a:ext cx="241540" cy="172528"/>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4" name="Right Arrow 13"/>
          <p:cNvSpPr/>
          <p:nvPr/>
        </p:nvSpPr>
        <p:spPr bwMode="auto">
          <a:xfrm>
            <a:off x="1610264" y="4623758"/>
            <a:ext cx="241540" cy="172528"/>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5" name="Right Arrow 14"/>
          <p:cNvSpPr/>
          <p:nvPr/>
        </p:nvSpPr>
        <p:spPr bwMode="auto">
          <a:xfrm>
            <a:off x="1610264" y="3959525"/>
            <a:ext cx="241540" cy="172528"/>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6" name="Right Arrow 15"/>
          <p:cNvSpPr/>
          <p:nvPr/>
        </p:nvSpPr>
        <p:spPr bwMode="auto">
          <a:xfrm>
            <a:off x="1610264" y="5564038"/>
            <a:ext cx="241540" cy="172528"/>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rot="5400000">
            <a:off x="8051216" y="1373293"/>
            <a:ext cx="1436687" cy="1524000"/>
          </a:xfrm>
          <a:prstGeom prst="flowChartMagneticDrum">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15" name="AutoShape 3"/>
          <p:cNvSpPr>
            <a:spLocks noChangeArrowheads="1"/>
          </p:cNvSpPr>
          <p:nvPr/>
        </p:nvSpPr>
        <p:spPr bwMode="auto">
          <a:xfrm rot="5400000">
            <a:off x="8013116" y="4167293"/>
            <a:ext cx="1436687" cy="1524000"/>
          </a:xfrm>
          <a:prstGeom prst="flowChartMagneticDrum">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16" name="AutoShape 4"/>
          <p:cNvSpPr>
            <a:spLocks noChangeArrowheads="1"/>
          </p:cNvSpPr>
          <p:nvPr/>
        </p:nvSpPr>
        <p:spPr bwMode="auto">
          <a:xfrm>
            <a:off x="8599696" y="3004449"/>
            <a:ext cx="304800" cy="1295400"/>
          </a:xfrm>
          <a:prstGeom prst="can">
            <a:avLst>
              <a:gd name="adj" fmla="val 3177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17" name="Line 5"/>
          <p:cNvSpPr>
            <a:spLocks noChangeShapeType="1"/>
          </p:cNvSpPr>
          <p:nvPr/>
        </p:nvSpPr>
        <p:spPr bwMode="auto">
          <a:xfrm>
            <a:off x="8523496" y="4109349"/>
            <a:ext cx="0" cy="1866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a:off x="8447296" y="3766449"/>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Oval 7"/>
          <p:cNvSpPr>
            <a:spLocks noChangeArrowheads="1"/>
          </p:cNvSpPr>
          <p:nvPr/>
        </p:nvSpPr>
        <p:spPr bwMode="auto">
          <a:xfrm>
            <a:off x="8523496" y="39950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0" name="Oval 8"/>
          <p:cNvSpPr>
            <a:spLocks noChangeArrowheads="1"/>
          </p:cNvSpPr>
          <p:nvPr/>
        </p:nvSpPr>
        <p:spPr bwMode="auto">
          <a:xfrm>
            <a:off x="8523496" y="39188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1" name="Oval 9"/>
          <p:cNvSpPr>
            <a:spLocks noChangeArrowheads="1"/>
          </p:cNvSpPr>
          <p:nvPr/>
        </p:nvSpPr>
        <p:spPr bwMode="auto">
          <a:xfrm>
            <a:off x="8523496" y="38426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2" name="Oval 10"/>
          <p:cNvSpPr>
            <a:spLocks noChangeArrowheads="1"/>
          </p:cNvSpPr>
          <p:nvPr/>
        </p:nvSpPr>
        <p:spPr bwMode="auto">
          <a:xfrm>
            <a:off x="8523496" y="37664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3" name="Oval 11"/>
          <p:cNvSpPr>
            <a:spLocks noChangeArrowheads="1"/>
          </p:cNvSpPr>
          <p:nvPr/>
        </p:nvSpPr>
        <p:spPr bwMode="auto">
          <a:xfrm>
            <a:off x="8523496" y="40712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4" name="Oval 12"/>
          <p:cNvSpPr>
            <a:spLocks noChangeArrowheads="1"/>
          </p:cNvSpPr>
          <p:nvPr/>
        </p:nvSpPr>
        <p:spPr bwMode="auto">
          <a:xfrm>
            <a:off x="8523496" y="34616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5" name="Oval 13"/>
          <p:cNvSpPr>
            <a:spLocks noChangeArrowheads="1"/>
          </p:cNvSpPr>
          <p:nvPr/>
        </p:nvSpPr>
        <p:spPr bwMode="auto">
          <a:xfrm>
            <a:off x="8523496" y="33854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6" name="Oval 14"/>
          <p:cNvSpPr>
            <a:spLocks noChangeArrowheads="1"/>
          </p:cNvSpPr>
          <p:nvPr/>
        </p:nvSpPr>
        <p:spPr bwMode="auto">
          <a:xfrm>
            <a:off x="8523496" y="33092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7" name="Oval 15"/>
          <p:cNvSpPr>
            <a:spLocks noChangeArrowheads="1"/>
          </p:cNvSpPr>
          <p:nvPr/>
        </p:nvSpPr>
        <p:spPr bwMode="auto">
          <a:xfrm>
            <a:off x="8523496" y="32330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8" name="Oval 16"/>
          <p:cNvSpPr>
            <a:spLocks noChangeArrowheads="1"/>
          </p:cNvSpPr>
          <p:nvPr/>
        </p:nvSpPr>
        <p:spPr bwMode="auto">
          <a:xfrm>
            <a:off x="8523496" y="3537849"/>
            <a:ext cx="457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29" name="Line 17"/>
          <p:cNvSpPr>
            <a:spLocks noChangeShapeType="1"/>
          </p:cNvSpPr>
          <p:nvPr/>
        </p:nvSpPr>
        <p:spPr bwMode="auto">
          <a:xfrm flipH="1">
            <a:off x="6999496" y="4757049"/>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Line 18"/>
          <p:cNvSpPr>
            <a:spLocks noChangeShapeType="1"/>
          </p:cNvSpPr>
          <p:nvPr/>
        </p:nvSpPr>
        <p:spPr bwMode="auto">
          <a:xfrm>
            <a:off x="6999496" y="4757049"/>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Line 19"/>
          <p:cNvSpPr>
            <a:spLocks noChangeShapeType="1"/>
          </p:cNvSpPr>
          <p:nvPr/>
        </p:nvSpPr>
        <p:spPr bwMode="auto">
          <a:xfrm>
            <a:off x="6999496" y="5671449"/>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Line 20"/>
          <p:cNvSpPr>
            <a:spLocks noChangeShapeType="1"/>
          </p:cNvSpPr>
          <p:nvPr/>
        </p:nvSpPr>
        <p:spPr bwMode="auto">
          <a:xfrm>
            <a:off x="8447296" y="3766449"/>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Line 21"/>
          <p:cNvSpPr>
            <a:spLocks noChangeShapeType="1"/>
          </p:cNvSpPr>
          <p:nvPr/>
        </p:nvSpPr>
        <p:spPr bwMode="auto">
          <a:xfrm>
            <a:off x="8980696" y="3582299"/>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Line 22"/>
          <p:cNvSpPr>
            <a:spLocks noChangeShapeType="1"/>
          </p:cNvSpPr>
          <p:nvPr/>
        </p:nvSpPr>
        <p:spPr bwMode="auto">
          <a:xfrm>
            <a:off x="9056896" y="3582299"/>
            <a:ext cx="0" cy="2317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AutoShape 23"/>
          <p:cNvSpPr>
            <a:spLocks noChangeArrowheads="1"/>
          </p:cNvSpPr>
          <p:nvPr/>
        </p:nvSpPr>
        <p:spPr bwMode="auto">
          <a:xfrm>
            <a:off x="8599696" y="2547249"/>
            <a:ext cx="304800" cy="609600"/>
          </a:xfrm>
          <a:prstGeom prst="can">
            <a:avLst>
              <a:gd name="adj" fmla="val 2575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36" name="Line 24"/>
          <p:cNvSpPr>
            <a:spLocks noChangeShapeType="1"/>
          </p:cNvSpPr>
          <p:nvPr/>
        </p:nvSpPr>
        <p:spPr bwMode="auto">
          <a:xfrm>
            <a:off x="9133096" y="3233049"/>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Line 25"/>
          <p:cNvSpPr>
            <a:spLocks noChangeShapeType="1"/>
          </p:cNvSpPr>
          <p:nvPr/>
        </p:nvSpPr>
        <p:spPr bwMode="auto">
          <a:xfrm>
            <a:off x="6999496" y="6052449"/>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26"/>
          <p:cNvSpPr>
            <a:spLocks noChangeArrowheads="1"/>
          </p:cNvSpPr>
          <p:nvPr/>
        </p:nvSpPr>
        <p:spPr bwMode="auto">
          <a:xfrm>
            <a:off x="8218696" y="5823849"/>
            <a:ext cx="1143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s-ES_tradnl" altLang="en-US" sz="2400"/>
          </a:p>
        </p:txBody>
      </p:sp>
      <p:sp>
        <p:nvSpPr>
          <p:cNvPr id="13339" name="Line 27"/>
          <p:cNvSpPr>
            <a:spLocks noChangeShapeType="1"/>
          </p:cNvSpPr>
          <p:nvPr/>
        </p:nvSpPr>
        <p:spPr bwMode="auto">
          <a:xfrm>
            <a:off x="9133096" y="4757049"/>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Rectangle 28"/>
          <p:cNvSpPr>
            <a:spLocks noChangeArrowheads="1"/>
          </p:cNvSpPr>
          <p:nvPr/>
        </p:nvSpPr>
        <p:spPr bwMode="auto">
          <a:xfrm>
            <a:off x="9818896" y="4871349"/>
            <a:ext cx="1828800" cy="1066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41" name="Line 29"/>
          <p:cNvSpPr>
            <a:spLocks noChangeShapeType="1"/>
          </p:cNvSpPr>
          <p:nvPr/>
        </p:nvSpPr>
        <p:spPr bwMode="auto">
          <a:xfrm>
            <a:off x="9361696" y="6052449"/>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30"/>
          <p:cNvSpPr>
            <a:spLocks noChangeShapeType="1"/>
          </p:cNvSpPr>
          <p:nvPr/>
        </p:nvSpPr>
        <p:spPr bwMode="auto">
          <a:xfrm>
            <a:off x="10733296" y="4757049"/>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AutoShape 31"/>
          <p:cNvSpPr>
            <a:spLocks noChangeArrowheads="1"/>
          </p:cNvSpPr>
          <p:nvPr/>
        </p:nvSpPr>
        <p:spPr bwMode="auto">
          <a:xfrm rot="5400000">
            <a:off x="6786771" y="3045724"/>
            <a:ext cx="1371600" cy="381000"/>
          </a:xfrm>
          <a:prstGeom prst="leftArrow">
            <a:avLst>
              <a:gd name="adj1" fmla="val 50000"/>
              <a:gd name="adj2" fmla="val 9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44" name="Text Box 32"/>
          <p:cNvSpPr txBox="1">
            <a:spLocks noChangeArrowheads="1"/>
          </p:cNvSpPr>
          <p:nvPr/>
        </p:nvSpPr>
        <p:spPr bwMode="auto">
          <a:xfrm>
            <a:off x="6866147" y="3140974"/>
            <a:ext cx="442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B</a:t>
            </a:r>
            <a:r>
              <a:rPr lang="en-US" altLang="en-US" sz="1800" b="1" baseline="-25000">
                <a:solidFill>
                  <a:srgbClr val="000066"/>
                </a:solidFill>
                <a:latin typeface="Arial" charset="0"/>
              </a:rPr>
              <a:t>o</a:t>
            </a:r>
          </a:p>
        </p:txBody>
      </p:sp>
      <p:sp>
        <p:nvSpPr>
          <p:cNvPr id="13345" name="AutoShape 33"/>
          <p:cNvSpPr>
            <a:spLocks noChangeArrowheads="1"/>
          </p:cNvSpPr>
          <p:nvPr/>
        </p:nvSpPr>
        <p:spPr bwMode="auto">
          <a:xfrm>
            <a:off x="8710821" y="3626750"/>
            <a:ext cx="76200" cy="593725"/>
          </a:xfrm>
          <a:prstGeom prst="upArrow">
            <a:avLst>
              <a:gd name="adj1" fmla="val 50000"/>
              <a:gd name="adj2" fmla="val 194792"/>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46" name="Text Box 34"/>
          <p:cNvSpPr txBox="1">
            <a:spLocks noChangeArrowheads="1"/>
          </p:cNvSpPr>
          <p:nvPr/>
        </p:nvSpPr>
        <p:spPr bwMode="auto">
          <a:xfrm>
            <a:off x="8523496" y="4299849"/>
            <a:ext cx="433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B</a:t>
            </a:r>
            <a:r>
              <a:rPr lang="en-US" altLang="en-US" sz="1800" b="1" baseline="-25000">
                <a:solidFill>
                  <a:srgbClr val="000066"/>
                </a:solidFill>
                <a:latin typeface="Arial" charset="0"/>
              </a:rPr>
              <a:t>1</a:t>
            </a:r>
          </a:p>
        </p:txBody>
      </p:sp>
      <p:sp>
        <p:nvSpPr>
          <p:cNvPr id="13347" name="Line 35"/>
          <p:cNvSpPr>
            <a:spLocks noChangeShapeType="1"/>
          </p:cNvSpPr>
          <p:nvPr/>
        </p:nvSpPr>
        <p:spPr bwMode="auto">
          <a:xfrm flipH="1">
            <a:off x="8904496" y="323304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Text Box 36"/>
          <p:cNvSpPr txBox="1">
            <a:spLocks noChangeArrowheads="1"/>
          </p:cNvSpPr>
          <p:nvPr/>
        </p:nvSpPr>
        <p:spPr bwMode="auto">
          <a:xfrm>
            <a:off x="8234571" y="5976249"/>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660033"/>
                </a:solidFill>
                <a:latin typeface="Arial" charset="0"/>
              </a:rPr>
              <a:t>Detector</a:t>
            </a:r>
            <a:endParaRPr lang="en-US" altLang="en-US" sz="1800" b="1">
              <a:solidFill>
                <a:srgbClr val="000066"/>
              </a:solidFill>
              <a:latin typeface="Arial" charset="0"/>
            </a:endParaRPr>
          </a:p>
        </p:txBody>
      </p:sp>
      <p:sp>
        <p:nvSpPr>
          <p:cNvPr id="13349" name="Rectangle 37"/>
          <p:cNvSpPr>
            <a:spLocks noChangeArrowheads="1"/>
          </p:cNvSpPr>
          <p:nvPr/>
        </p:nvSpPr>
        <p:spPr bwMode="auto">
          <a:xfrm>
            <a:off x="6313696" y="5061849"/>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13350" name="Text Box 38"/>
          <p:cNvSpPr txBox="1">
            <a:spLocks noChangeArrowheads="1"/>
          </p:cNvSpPr>
          <p:nvPr/>
        </p:nvSpPr>
        <p:spPr bwMode="auto">
          <a:xfrm>
            <a:off x="6297821" y="5080899"/>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solidFill>
                  <a:srgbClr val="660033"/>
                </a:solidFill>
                <a:latin typeface="Arial" charset="0"/>
              </a:rPr>
              <a:t>Frequency</a:t>
            </a:r>
          </a:p>
          <a:p>
            <a:pPr algn="ctr">
              <a:spcBef>
                <a:spcPct val="0"/>
              </a:spcBef>
              <a:buFontTx/>
              <a:buNone/>
            </a:pPr>
            <a:r>
              <a:rPr lang="en-US" altLang="en-US" sz="1800" b="1">
                <a:solidFill>
                  <a:srgbClr val="660033"/>
                </a:solidFill>
                <a:latin typeface="Arial" charset="0"/>
              </a:rPr>
              <a:t>Generator</a:t>
            </a:r>
            <a:endParaRPr lang="en-US" altLang="en-US" sz="1800" b="1">
              <a:solidFill>
                <a:srgbClr val="000066"/>
              </a:solidFill>
              <a:latin typeface="Arial" charset="0"/>
            </a:endParaRPr>
          </a:p>
        </p:txBody>
      </p:sp>
      <p:sp>
        <p:nvSpPr>
          <p:cNvPr id="13351" name="Line 39"/>
          <p:cNvSpPr>
            <a:spLocks noChangeShapeType="1"/>
          </p:cNvSpPr>
          <p:nvPr/>
        </p:nvSpPr>
        <p:spPr bwMode="auto">
          <a:xfrm flipV="1">
            <a:off x="10733296" y="5900049"/>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52" name="Picture 40" descr="three_ppx_bw"/>
          <p:cNvPicPr>
            <a:picLocks noChangeAspect="1" noChangeArrowheads="1"/>
          </p:cNvPicPr>
          <p:nvPr/>
        </p:nvPicPr>
        <p:blipFill>
          <a:blip r:embed="rId2">
            <a:extLst>
              <a:ext uri="{28A0092B-C50C-407E-A947-70E740481C1C}">
                <a14:useLocalDpi xmlns:a14="http://schemas.microsoft.com/office/drawing/2010/main" val="0"/>
              </a:ext>
            </a:extLst>
          </a:blip>
          <a:srcRect t="29280" b="36768"/>
          <a:stretch>
            <a:fillRect/>
          </a:stretch>
        </p:blipFill>
        <p:spPr bwMode="auto">
          <a:xfrm>
            <a:off x="9818896" y="4869761"/>
            <a:ext cx="1828800" cy="1066800"/>
          </a:xfrm>
          <a:prstGeom prst="rect">
            <a:avLst/>
          </a:prstGeom>
          <a:solidFill>
            <a:srgbClr val="FFCC00">
              <a:alpha val="50195"/>
            </a:srgbClr>
          </a:solidFill>
          <a:ln w="9525">
            <a:solidFill>
              <a:schemeClr val="tx1"/>
            </a:solidFill>
            <a:miter lim="800000"/>
            <a:headEnd/>
            <a:tailEnd/>
          </a:ln>
        </p:spPr>
      </p:pic>
      <p:sp>
        <p:nvSpPr>
          <p:cNvPr id="13353" name="Text Box 41"/>
          <p:cNvSpPr txBox="1">
            <a:spLocks noChangeArrowheads="1"/>
          </p:cNvSpPr>
          <p:nvPr/>
        </p:nvSpPr>
        <p:spPr bwMode="auto">
          <a:xfrm>
            <a:off x="9818896" y="4871349"/>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Recorder</a:t>
            </a:r>
          </a:p>
        </p:txBody>
      </p:sp>
      <p:sp>
        <p:nvSpPr>
          <p:cNvPr id="13354" name="Text Box 42"/>
          <p:cNvSpPr txBox="1">
            <a:spLocks noChangeArrowheads="1"/>
          </p:cNvSpPr>
          <p:nvPr/>
        </p:nvSpPr>
        <p:spPr bwMode="auto">
          <a:xfrm>
            <a:off x="9829116" y="3383311"/>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dirty="0">
                <a:solidFill>
                  <a:srgbClr val="000066"/>
                </a:solidFill>
                <a:latin typeface="Arial" charset="0"/>
              </a:rPr>
              <a:t>Magnet</a:t>
            </a:r>
          </a:p>
        </p:txBody>
      </p:sp>
      <p:sp>
        <p:nvSpPr>
          <p:cNvPr id="13355" name="Rectangle 43"/>
          <p:cNvSpPr>
            <a:spLocks noChangeArrowheads="1"/>
          </p:cNvSpPr>
          <p:nvPr/>
        </p:nvSpPr>
        <p:spPr bwMode="auto">
          <a:xfrm>
            <a:off x="0" y="124287"/>
            <a:ext cx="62047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600" b="1" dirty="0">
                <a:solidFill>
                  <a:srgbClr val="660033"/>
                </a:solidFill>
                <a:latin typeface="Arial" charset="0"/>
              </a:rPr>
              <a:t>NMR instr. is basically a </a:t>
            </a:r>
            <a:r>
              <a:rPr lang="en-US" altLang="en-US" sz="2600" b="1" u="sng" dirty="0">
                <a:solidFill>
                  <a:srgbClr val="660033"/>
                </a:solidFill>
                <a:latin typeface="Arial" charset="0"/>
              </a:rPr>
              <a:t>huge magnet</a:t>
            </a:r>
          </a:p>
          <a:p>
            <a:pPr algn="ctr">
              <a:spcBef>
                <a:spcPct val="0"/>
              </a:spcBef>
              <a:buFontTx/>
              <a:buNone/>
            </a:pPr>
            <a:r>
              <a:rPr lang="en-US" altLang="en-US" sz="2600" b="1" dirty="0">
                <a:solidFill>
                  <a:srgbClr val="660033"/>
                </a:solidFill>
                <a:latin typeface="Arial" charset="0"/>
              </a:rPr>
              <a:t>with expensive </a:t>
            </a:r>
            <a:r>
              <a:rPr lang="en-US" altLang="en-US" sz="2600" b="1" u="sng" dirty="0">
                <a:solidFill>
                  <a:srgbClr val="660033"/>
                </a:solidFill>
                <a:latin typeface="Arial" charset="0"/>
              </a:rPr>
              <a:t>radio equipment</a:t>
            </a:r>
            <a:endParaRPr lang="es-ES_tradnl" altLang="en-US" sz="2600" u="sng" dirty="0">
              <a:solidFill>
                <a:srgbClr val="660033"/>
              </a:solidFill>
              <a:latin typeface="Arial" charset="0"/>
            </a:endParaRPr>
          </a:p>
        </p:txBody>
      </p:sp>
      <p:sp>
        <p:nvSpPr>
          <p:cNvPr id="13356" name="Text Box 45"/>
          <p:cNvSpPr txBox="1">
            <a:spLocks noChangeArrowheads="1"/>
          </p:cNvSpPr>
          <p:nvPr/>
        </p:nvSpPr>
        <p:spPr bwMode="auto">
          <a:xfrm>
            <a:off x="8555247" y="1589986"/>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2400" b="1">
                <a:latin typeface="Arial" charset="0"/>
              </a:rPr>
              <a:t>N</a:t>
            </a:r>
          </a:p>
        </p:txBody>
      </p:sp>
      <p:sp>
        <p:nvSpPr>
          <p:cNvPr id="13357" name="Text Box 46"/>
          <p:cNvSpPr txBox="1">
            <a:spLocks noChangeArrowheads="1"/>
          </p:cNvSpPr>
          <p:nvPr/>
        </p:nvSpPr>
        <p:spPr bwMode="auto">
          <a:xfrm>
            <a:off x="8536196" y="5131699"/>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2400" b="1">
                <a:latin typeface="Arial" charset="0"/>
              </a:rPr>
              <a:t>S</a:t>
            </a:r>
          </a:p>
        </p:txBody>
      </p:sp>
      <p:sp>
        <p:nvSpPr>
          <p:cNvPr id="5" name="TextBox 4"/>
          <p:cNvSpPr txBox="1"/>
          <p:nvPr/>
        </p:nvSpPr>
        <p:spPr>
          <a:xfrm>
            <a:off x="9618871" y="418866"/>
            <a:ext cx="2423886" cy="1323439"/>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(Actually a superconducting magnet in liquid helium)</a:t>
            </a:r>
          </a:p>
        </p:txBody>
      </p:sp>
      <p:cxnSp>
        <p:nvCxnSpPr>
          <p:cNvPr id="7" name="Straight Arrow Connector 6"/>
          <p:cNvCxnSpPr>
            <a:cxnSpLocks/>
          </p:cNvCxnSpPr>
          <p:nvPr/>
        </p:nvCxnSpPr>
        <p:spPr bwMode="auto">
          <a:xfrm>
            <a:off x="6204798" y="435873"/>
            <a:ext cx="3472131" cy="418421"/>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8">
            <a:extLst>
              <a:ext uri="{FF2B5EF4-FFF2-40B4-BE49-F238E27FC236}">
                <a16:creationId xmlns:a16="http://schemas.microsoft.com/office/drawing/2014/main" id="{EF850E6F-E805-4ADB-9DB9-2D4C182056B7}"/>
              </a:ext>
            </a:extLst>
          </p:cNvPr>
          <p:cNvGrpSpPr/>
          <p:nvPr/>
        </p:nvGrpSpPr>
        <p:grpSpPr>
          <a:xfrm>
            <a:off x="-170951" y="1080585"/>
            <a:ext cx="5859445" cy="5596308"/>
            <a:chOff x="-170951" y="1080585"/>
            <a:chExt cx="5859445" cy="5596308"/>
          </a:xfrm>
        </p:grpSpPr>
        <p:cxnSp>
          <p:nvCxnSpPr>
            <p:cNvPr id="50" name="Straight Arrow Connector 49">
              <a:extLst>
                <a:ext uri="{FF2B5EF4-FFF2-40B4-BE49-F238E27FC236}">
                  <a16:creationId xmlns:a16="http://schemas.microsoft.com/office/drawing/2014/main" id="{6FB29EA9-BDEB-450D-98F9-3776BDBFB99E}"/>
                </a:ext>
              </a:extLst>
            </p:cNvPr>
            <p:cNvCxnSpPr>
              <a:cxnSpLocks/>
            </p:cNvCxnSpPr>
            <p:nvPr/>
          </p:nvCxnSpPr>
          <p:spPr bwMode="auto">
            <a:xfrm flipH="1">
              <a:off x="2991678" y="1080585"/>
              <a:ext cx="705679" cy="1054708"/>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a:extLst>
                <a:ext uri="{FF2B5EF4-FFF2-40B4-BE49-F238E27FC236}">
                  <a16:creationId xmlns:a16="http://schemas.microsoft.com/office/drawing/2014/main" id="{C87DFEF7-B431-42A4-9617-EA5A2ECC351C}"/>
                </a:ext>
              </a:extLst>
            </p:cNvPr>
            <p:cNvSpPr txBox="1"/>
            <p:nvPr/>
          </p:nvSpPr>
          <p:spPr>
            <a:xfrm>
              <a:off x="-170951" y="2147025"/>
              <a:ext cx="5859445"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To manipulate magnetization and record signals (“pulse sequences”)</a:t>
              </a:r>
            </a:p>
          </p:txBody>
        </p:sp>
        <p:pic>
          <p:nvPicPr>
            <p:cNvPr id="2050" name="Picture 2" descr="The evolution of solution state NMR pulse sequences through the &amp;amp;#39;eyes&amp;amp;#39; of  triple-resonance spectroscopy - ScienceDirect">
              <a:extLst>
                <a:ext uri="{FF2B5EF4-FFF2-40B4-BE49-F238E27FC236}">
                  <a16:creationId xmlns:a16="http://schemas.microsoft.com/office/drawing/2014/main" id="{9CEACD3A-8CD8-425B-85BA-6848E9107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9" y="4600443"/>
              <a:ext cx="51720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VANCE User&amp;amp;#39;s Guide. 1D Carbon spectrum. One-Pulse Experiment without  &amp;amp;lt;sup&amp;amp;gt;1&amp;amp;lt;/sup&amp;amp;gt;H Decoupling">
              <a:extLst>
                <a:ext uri="{FF2B5EF4-FFF2-40B4-BE49-F238E27FC236}">
                  <a16:creationId xmlns:a16="http://schemas.microsoft.com/office/drawing/2014/main" id="{47F6E693-E3C0-4277-92D6-FFE027C1A7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62"/>
            <a:stretch/>
          </p:blipFill>
          <p:spPr bwMode="auto">
            <a:xfrm>
              <a:off x="1378634" y="3045569"/>
              <a:ext cx="2847213" cy="1419225"/>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2" descr="The evolution of solution state NMR pulse sequences through the &amp;amp;#39;eyes&amp;amp;#39; of  triple-resonance spectroscopy - ScienceDirect">
            <a:extLst>
              <a:ext uri="{FF2B5EF4-FFF2-40B4-BE49-F238E27FC236}">
                <a16:creationId xmlns:a16="http://schemas.microsoft.com/office/drawing/2014/main" id="{2E1B2AC7-17BD-48EC-9163-9CD0837C5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8325" y="4046034"/>
            <a:ext cx="5172075" cy="207645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BE33AC7-26F0-4539-A0FC-399CD6827770}"/>
              </a:ext>
            </a:extLst>
          </p:cNvPr>
          <p:cNvGrpSpPr/>
          <p:nvPr/>
        </p:nvGrpSpPr>
        <p:grpSpPr>
          <a:xfrm>
            <a:off x="12624769" y="1186116"/>
            <a:ext cx="6397018" cy="2367482"/>
            <a:chOff x="12624769" y="1186116"/>
            <a:chExt cx="6397018" cy="2367482"/>
          </a:xfrm>
        </p:grpSpPr>
        <p:pic>
          <p:nvPicPr>
            <p:cNvPr id="57" name="Picture 4" descr="AVANCE User&amp;amp;#39;s Guide. 1D Carbon spectrum. One-Pulse Experiment without  &amp;amp;lt;sup&amp;amp;gt;1&amp;amp;lt;/sup&amp;amp;gt;H Decoupling">
              <a:extLst>
                <a:ext uri="{FF2B5EF4-FFF2-40B4-BE49-F238E27FC236}">
                  <a16:creationId xmlns:a16="http://schemas.microsoft.com/office/drawing/2014/main" id="{DB8637B7-9B10-455A-BE21-94122095EA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62" t="20301"/>
            <a:stretch/>
          </p:blipFill>
          <p:spPr bwMode="auto">
            <a:xfrm>
              <a:off x="12888325" y="2047186"/>
              <a:ext cx="2847213" cy="113111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a:extLst>
                <a:ext uri="{FF2B5EF4-FFF2-40B4-BE49-F238E27FC236}">
                  <a16:creationId xmlns:a16="http://schemas.microsoft.com/office/drawing/2014/main" id="{C04301C4-2F67-4521-BE92-A0D8636E7738}"/>
                </a:ext>
              </a:extLst>
            </p:cNvPr>
            <p:cNvSpPr/>
            <p:nvPr/>
          </p:nvSpPr>
          <p:spPr>
            <a:xfrm rot="16200000">
              <a:off x="13573143" y="1181451"/>
              <a:ext cx="165369" cy="1312209"/>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3" name="TextBox 2">
              <a:extLst>
                <a:ext uri="{FF2B5EF4-FFF2-40B4-BE49-F238E27FC236}">
                  <a16:creationId xmlns:a16="http://schemas.microsoft.com/office/drawing/2014/main" id="{475B0B16-9F67-4A4B-97EB-DB0D840C4BE8}"/>
                </a:ext>
              </a:extLst>
            </p:cNvPr>
            <p:cNvSpPr txBox="1"/>
            <p:nvPr/>
          </p:nvSpPr>
          <p:spPr>
            <a:xfrm>
              <a:off x="12624769" y="1186116"/>
              <a:ext cx="1982771" cy="430887"/>
            </a:xfrm>
            <a:prstGeom prst="rect">
              <a:avLst/>
            </a:prstGeom>
            <a:noFill/>
          </p:spPr>
          <p:txBody>
            <a:bodyPr wrap="square" rtlCol="0">
              <a:spAutoFit/>
            </a:bodyPr>
            <a:lstStyle/>
            <a:p>
              <a:pPr algn="ctr"/>
              <a:r>
                <a:rPr lang="en-US" sz="1100" dirty="0">
                  <a:solidFill>
                    <a:srgbClr val="FF0000"/>
                  </a:solidFill>
                </a:rPr>
                <a:t>Excite resonances (+ possibly encode information)</a:t>
              </a:r>
              <a:endParaRPr lang="LID4096" sz="1100" dirty="0">
                <a:solidFill>
                  <a:srgbClr val="FF0000"/>
                </a:solidFill>
              </a:endParaRPr>
            </a:p>
          </p:txBody>
        </p:sp>
        <p:sp>
          <p:nvSpPr>
            <p:cNvPr id="60" name="Right Brace 59">
              <a:extLst>
                <a:ext uri="{FF2B5EF4-FFF2-40B4-BE49-F238E27FC236}">
                  <a16:creationId xmlns:a16="http://schemas.microsoft.com/office/drawing/2014/main" id="{D6A6C812-6FCD-4509-8F3C-3B4C9C3CC54C}"/>
                </a:ext>
              </a:extLst>
            </p:cNvPr>
            <p:cNvSpPr/>
            <p:nvPr/>
          </p:nvSpPr>
          <p:spPr>
            <a:xfrm rot="16200000">
              <a:off x="14996749" y="1181451"/>
              <a:ext cx="165369" cy="1312209"/>
            </a:xfrm>
            <a:prstGeom prst="rightBrace">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61" name="TextBox 60">
              <a:extLst>
                <a:ext uri="{FF2B5EF4-FFF2-40B4-BE49-F238E27FC236}">
                  <a16:creationId xmlns:a16="http://schemas.microsoft.com/office/drawing/2014/main" id="{D5AA2823-BFF9-42BE-982C-8604AEFAF457}"/>
                </a:ext>
              </a:extLst>
            </p:cNvPr>
            <p:cNvSpPr txBox="1"/>
            <p:nvPr/>
          </p:nvSpPr>
          <p:spPr>
            <a:xfrm>
              <a:off x="14476907" y="1186116"/>
              <a:ext cx="1258631" cy="430887"/>
            </a:xfrm>
            <a:prstGeom prst="rect">
              <a:avLst/>
            </a:prstGeom>
            <a:noFill/>
          </p:spPr>
          <p:txBody>
            <a:bodyPr wrap="square" rtlCol="0">
              <a:spAutoFit/>
            </a:bodyPr>
            <a:lstStyle/>
            <a:p>
              <a:pPr algn="ctr"/>
              <a:r>
                <a:rPr lang="en-US" sz="1100" dirty="0">
                  <a:solidFill>
                    <a:srgbClr val="FF0000"/>
                  </a:solidFill>
                </a:rPr>
                <a:t>Read signal (“Free Induction Decay”)</a:t>
              </a:r>
              <a:endParaRPr lang="LID4096" sz="1100" dirty="0">
                <a:solidFill>
                  <a:srgbClr val="FF0000"/>
                </a:solidFill>
              </a:endParaRPr>
            </a:p>
          </p:txBody>
        </p:sp>
        <p:cxnSp>
          <p:nvCxnSpPr>
            <p:cNvPr id="6" name="Straight Arrow Connector 5">
              <a:extLst>
                <a:ext uri="{FF2B5EF4-FFF2-40B4-BE49-F238E27FC236}">
                  <a16:creationId xmlns:a16="http://schemas.microsoft.com/office/drawing/2014/main" id="{F702B0EE-EA92-418F-B0D6-C56E7E46920E}"/>
                </a:ext>
              </a:extLst>
            </p:cNvPr>
            <p:cNvCxnSpPr/>
            <p:nvPr/>
          </p:nvCxnSpPr>
          <p:spPr>
            <a:xfrm>
              <a:off x="13312140" y="3309249"/>
              <a:ext cx="1794082"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64E72F22-0C9F-4754-BF6A-CD02ABC686FC}"/>
                </a:ext>
              </a:extLst>
            </p:cNvPr>
            <p:cNvSpPr txBox="1"/>
            <p:nvPr/>
          </p:nvSpPr>
          <p:spPr>
            <a:xfrm>
              <a:off x="14053997" y="3276599"/>
              <a:ext cx="845820" cy="276999"/>
            </a:xfrm>
            <a:prstGeom prst="rect">
              <a:avLst/>
            </a:prstGeom>
            <a:noFill/>
          </p:spPr>
          <p:txBody>
            <a:bodyPr wrap="square" rtlCol="0">
              <a:spAutoFit/>
            </a:bodyPr>
            <a:lstStyle/>
            <a:p>
              <a:r>
                <a:rPr lang="en-US" sz="1200" b="1" dirty="0">
                  <a:solidFill>
                    <a:schemeClr val="accent6"/>
                  </a:solidFill>
                </a:rPr>
                <a:t>Time</a:t>
              </a:r>
              <a:endParaRPr lang="LID4096" sz="1200" b="1" dirty="0">
                <a:solidFill>
                  <a:schemeClr val="accent6"/>
                </a:solidFill>
              </a:endParaRPr>
            </a:p>
          </p:txBody>
        </p:sp>
        <p:pic>
          <p:nvPicPr>
            <p:cNvPr id="11" name="Picture 10">
              <a:extLst>
                <a:ext uri="{FF2B5EF4-FFF2-40B4-BE49-F238E27FC236}">
                  <a16:creationId xmlns:a16="http://schemas.microsoft.com/office/drawing/2014/main" id="{6F1D4A6C-D7DB-4617-9C61-874AF68FADB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135495" y="1658640"/>
              <a:ext cx="812248" cy="812248"/>
            </a:xfrm>
            <a:prstGeom prst="rect">
              <a:avLst/>
            </a:prstGeom>
          </p:spPr>
        </p:pic>
        <p:sp>
          <p:nvSpPr>
            <p:cNvPr id="14" name="Rectangle 13">
              <a:extLst>
                <a:ext uri="{FF2B5EF4-FFF2-40B4-BE49-F238E27FC236}">
                  <a16:creationId xmlns:a16="http://schemas.microsoft.com/office/drawing/2014/main" id="{E2C75DC1-FF2C-4BD2-91DA-AB30E04D46C1}"/>
                </a:ext>
              </a:extLst>
            </p:cNvPr>
            <p:cNvSpPr/>
            <p:nvPr/>
          </p:nvSpPr>
          <p:spPr>
            <a:xfrm>
              <a:off x="15906743" y="1295329"/>
              <a:ext cx="1326902" cy="276999"/>
            </a:xfrm>
            <a:prstGeom prst="rect">
              <a:avLst/>
            </a:prstGeom>
          </p:spPr>
          <p:txBody>
            <a:bodyPr wrap="none">
              <a:spAutoFit/>
            </a:bodyPr>
            <a:lstStyle/>
            <a:p>
              <a:r>
                <a:rPr lang="en-US" sz="1200" dirty="0">
                  <a:solidFill>
                    <a:srgbClr val="FF0000"/>
                  </a:solidFill>
                </a:rPr>
                <a:t>Fourier Transform</a:t>
              </a:r>
              <a:endParaRPr lang="LID4096" sz="1200" dirty="0"/>
            </a:p>
          </p:txBody>
        </p:sp>
        <p:grpSp>
          <p:nvGrpSpPr>
            <p:cNvPr id="16" name="Group 15">
              <a:extLst>
                <a:ext uri="{FF2B5EF4-FFF2-40B4-BE49-F238E27FC236}">
                  <a16:creationId xmlns:a16="http://schemas.microsoft.com/office/drawing/2014/main" id="{F2ADD8BD-5F4E-47ED-9A79-B7E3EBF13678}"/>
                </a:ext>
              </a:extLst>
            </p:cNvPr>
            <p:cNvGrpSpPr/>
            <p:nvPr/>
          </p:nvGrpSpPr>
          <p:grpSpPr>
            <a:xfrm>
              <a:off x="17135475" y="1877476"/>
              <a:ext cx="1886312" cy="1287587"/>
              <a:chOff x="17135475" y="1970873"/>
              <a:chExt cx="1886312" cy="1287587"/>
            </a:xfrm>
          </p:grpSpPr>
          <p:pic>
            <p:nvPicPr>
              <p:cNvPr id="70" name="Picture 7" descr="http://cnx.org/resources/a2950b78c39d2623e785b61c225ef653/graphics3c.jpg">
                <a:extLst>
                  <a:ext uri="{FF2B5EF4-FFF2-40B4-BE49-F238E27FC236}">
                    <a16:creationId xmlns:a16="http://schemas.microsoft.com/office/drawing/2014/main" id="{AF05A2B6-0B7C-443D-B580-4FD88679E0C0}"/>
                  </a:ext>
                </a:extLst>
              </p:cNvPr>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34473" t="26626" r="7013" b="6670"/>
              <a:stretch/>
            </p:blipFill>
            <p:spPr bwMode="auto">
              <a:xfrm>
                <a:off x="17135475" y="1970873"/>
                <a:ext cx="1886312" cy="128758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182C458-C489-4775-B5CE-BB9724CD5A3B}"/>
                  </a:ext>
                </a:extLst>
              </p:cNvPr>
              <p:cNvSpPr/>
              <p:nvPr/>
            </p:nvSpPr>
            <p:spPr>
              <a:xfrm>
                <a:off x="17964150" y="2147025"/>
                <a:ext cx="310250" cy="17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2" name="Rectangle 71">
                <a:extLst>
                  <a:ext uri="{FF2B5EF4-FFF2-40B4-BE49-F238E27FC236}">
                    <a16:creationId xmlns:a16="http://schemas.microsoft.com/office/drawing/2014/main" id="{B9A5E3FA-F9AC-43B6-AE4F-0A4ECB6F4D22}"/>
                  </a:ext>
                </a:extLst>
              </p:cNvPr>
              <p:cNvSpPr/>
              <p:nvPr/>
            </p:nvSpPr>
            <p:spPr>
              <a:xfrm>
                <a:off x="18289606" y="2458711"/>
                <a:ext cx="310250" cy="17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74" name="TextBox 73">
              <a:extLst>
                <a:ext uri="{FF2B5EF4-FFF2-40B4-BE49-F238E27FC236}">
                  <a16:creationId xmlns:a16="http://schemas.microsoft.com/office/drawing/2014/main" id="{7D9B6455-0005-48BB-8A37-B4F7B7673C61}"/>
                </a:ext>
              </a:extLst>
            </p:cNvPr>
            <p:cNvSpPr txBox="1"/>
            <p:nvPr/>
          </p:nvSpPr>
          <p:spPr>
            <a:xfrm>
              <a:off x="17707075" y="3276599"/>
              <a:ext cx="845820" cy="276999"/>
            </a:xfrm>
            <a:prstGeom prst="rect">
              <a:avLst/>
            </a:prstGeom>
            <a:noFill/>
          </p:spPr>
          <p:txBody>
            <a:bodyPr wrap="square" rtlCol="0">
              <a:spAutoFit/>
            </a:bodyPr>
            <a:lstStyle/>
            <a:p>
              <a:r>
                <a:rPr lang="en-US" sz="1200" b="1" dirty="0">
                  <a:solidFill>
                    <a:schemeClr val="accent6"/>
                  </a:solidFill>
                </a:rPr>
                <a:t>Frequency</a:t>
              </a:r>
              <a:endParaRPr lang="LID4096" sz="1200" b="1" dirty="0">
                <a:solidFill>
                  <a:schemeClr val="accent6"/>
                </a:solidFill>
              </a:endParaRPr>
            </a:p>
          </p:txBody>
        </p:sp>
        <p:sp>
          <p:nvSpPr>
            <p:cNvPr id="75" name="Rectangle 74">
              <a:extLst>
                <a:ext uri="{FF2B5EF4-FFF2-40B4-BE49-F238E27FC236}">
                  <a16:creationId xmlns:a16="http://schemas.microsoft.com/office/drawing/2014/main" id="{F22E8B13-CD17-4D06-B2EC-19E3457EAE3D}"/>
                </a:ext>
              </a:extLst>
            </p:cNvPr>
            <p:cNvSpPr/>
            <p:nvPr/>
          </p:nvSpPr>
          <p:spPr>
            <a:xfrm>
              <a:off x="17797232" y="1295329"/>
              <a:ext cx="785793" cy="276999"/>
            </a:xfrm>
            <a:prstGeom prst="rect">
              <a:avLst/>
            </a:prstGeom>
          </p:spPr>
          <p:txBody>
            <a:bodyPr wrap="none">
              <a:spAutoFit/>
            </a:bodyPr>
            <a:lstStyle/>
            <a:p>
              <a:r>
                <a:rPr lang="en-US" sz="1200" dirty="0">
                  <a:solidFill>
                    <a:srgbClr val="FF0000"/>
                  </a:solidFill>
                </a:rPr>
                <a:t>Spectrum</a:t>
              </a:r>
              <a:endParaRPr lang="LID4096" sz="1200" dirty="0"/>
            </a:p>
          </p:txBody>
        </p:sp>
        <p:sp>
          <p:nvSpPr>
            <p:cNvPr id="17" name="Freeform: Shape 16">
              <a:extLst>
                <a:ext uri="{FF2B5EF4-FFF2-40B4-BE49-F238E27FC236}">
                  <a16:creationId xmlns:a16="http://schemas.microsoft.com/office/drawing/2014/main" id="{1C3D678B-F75A-47AF-8A90-CC6D2EE744DB}"/>
                </a:ext>
              </a:extLst>
            </p:cNvPr>
            <p:cNvSpPr/>
            <p:nvPr/>
          </p:nvSpPr>
          <p:spPr>
            <a:xfrm>
              <a:off x="15453075" y="1572328"/>
              <a:ext cx="1982770" cy="792986"/>
            </a:xfrm>
            <a:custGeom>
              <a:avLst/>
              <a:gdLst>
                <a:gd name="connsiteX0" fmla="*/ 0 w 1533525"/>
                <a:gd name="connsiteY0" fmla="*/ 667745 h 667745"/>
                <a:gd name="connsiteX1" fmla="*/ 647700 w 1533525"/>
                <a:gd name="connsiteY1" fmla="*/ 10520 h 667745"/>
                <a:gd name="connsiteX2" fmla="*/ 1533525 w 1533525"/>
                <a:gd name="connsiteY2" fmla="*/ 324845 h 667745"/>
              </a:gdLst>
              <a:ahLst/>
              <a:cxnLst>
                <a:cxn ang="0">
                  <a:pos x="connsiteX0" y="connsiteY0"/>
                </a:cxn>
                <a:cxn ang="0">
                  <a:pos x="connsiteX1" y="connsiteY1"/>
                </a:cxn>
                <a:cxn ang="0">
                  <a:pos x="connsiteX2" y="connsiteY2"/>
                </a:cxn>
              </a:cxnLst>
              <a:rect l="l" t="t" r="r" b="b"/>
              <a:pathLst>
                <a:path w="1533525" h="667745">
                  <a:moveTo>
                    <a:pt x="0" y="667745"/>
                  </a:moveTo>
                  <a:cubicBezTo>
                    <a:pt x="196056" y="367707"/>
                    <a:pt x="392113" y="67670"/>
                    <a:pt x="647700" y="10520"/>
                  </a:cubicBezTo>
                  <a:cubicBezTo>
                    <a:pt x="903287" y="-46630"/>
                    <a:pt x="1218406" y="139107"/>
                    <a:pt x="1533525" y="324845"/>
                  </a:cubicBezTo>
                </a:path>
              </a:pathLst>
            </a:custGeom>
            <a:ln w="34925"/>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sp>
          <p:nvSpPr>
            <p:cNvPr id="77" name="Freeform: Shape 76">
              <a:extLst>
                <a:ext uri="{FF2B5EF4-FFF2-40B4-BE49-F238E27FC236}">
                  <a16:creationId xmlns:a16="http://schemas.microsoft.com/office/drawing/2014/main" id="{9726EAFD-50D3-4432-825F-C547F28956B7}"/>
                </a:ext>
              </a:extLst>
            </p:cNvPr>
            <p:cNvSpPr/>
            <p:nvPr/>
          </p:nvSpPr>
          <p:spPr>
            <a:xfrm>
              <a:off x="15453074" y="1601309"/>
              <a:ext cx="1976421" cy="796554"/>
            </a:xfrm>
            <a:custGeom>
              <a:avLst/>
              <a:gdLst>
                <a:gd name="connsiteX0" fmla="*/ 0 w 1533525"/>
                <a:gd name="connsiteY0" fmla="*/ 667745 h 667745"/>
                <a:gd name="connsiteX1" fmla="*/ 647700 w 1533525"/>
                <a:gd name="connsiteY1" fmla="*/ 10520 h 667745"/>
                <a:gd name="connsiteX2" fmla="*/ 1533525 w 1533525"/>
                <a:gd name="connsiteY2" fmla="*/ 324845 h 667745"/>
                <a:gd name="connsiteX0" fmla="*/ 0 w 1548259"/>
                <a:gd name="connsiteY0" fmla="*/ 673034 h 673034"/>
                <a:gd name="connsiteX1" fmla="*/ 647700 w 1548259"/>
                <a:gd name="connsiteY1" fmla="*/ 15809 h 673034"/>
                <a:gd name="connsiteX2" fmla="*/ 1548259 w 1548259"/>
                <a:gd name="connsiteY2" fmla="*/ 282010 h 673034"/>
                <a:gd name="connsiteX0" fmla="*/ 0 w 1548259"/>
                <a:gd name="connsiteY0" fmla="*/ 725875 h 725875"/>
                <a:gd name="connsiteX1" fmla="*/ 706635 w 1548259"/>
                <a:gd name="connsiteY1" fmla="*/ 12505 h 725875"/>
                <a:gd name="connsiteX2" fmla="*/ 1548259 w 1548259"/>
                <a:gd name="connsiteY2" fmla="*/ 334851 h 725875"/>
                <a:gd name="connsiteX0" fmla="*/ 0 w 1504058"/>
                <a:gd name="connsiteY0" fmla="*/ 683829 h 683829"/>
                <a:gd name="connsiteX1" fmla="*/ 662434 w 1504058"/>
                <a:gd name="connsiteY1" fmla="*/ 10562 h 683829"/>
                <a:gd name="connsiteX2" fmla="*/ 1504058 w 1504058"/>
                <a:gd name="connsiteY2" fmla="*/ 332908 h 683829"/>
                <a:gd name="connsiteX0" fmla="*/ 0 w 1489324"/>
                <a:gd name="connsiteY0" fmla="*/ 685890 h 685890"/>
                <a:gd name="connsiteX1" fmla="*/ 662434 w 1489324"/>
                <a:gd name="connsiteY1" fmla="*/ 12623 h 685890"/>
                <a:gd name="connsiteX2" fmla="*/ 1489324 w 1489324"/>
                <a:gd name="connsiteY2" fmla="*/ 313581 h 685890"/>
                <a:gd name="connsiteX0" fmla="*/ 0 w 1489324"/>
                <a:gd name="connsiteY0" fmla="*/ 670749 h 670749"/>
                <a:gd name="connsiteX1" fmla="*/ 632966 w 1489324"/>
                <a:gd name="connsiteY1" fmla="*/ 13524 h 670749"/>
                <a:gd name="connsiteX2" fmla="*/ 1489324 w 1489324"/>
                <a:gd name="connsiteY2" fmla="*/ 298440 h 670749"/>
              </a:gdLst>
              <a:ahLst/>
              <a:cxnLst>
                <a:cxn ang="0">
                  <a:pos x="connsiteX0" y="connsiteY0"/>
                </a:cxn>
                <a:cxn ang="0">
                  <a:pos x="connsiteX1" y="connsiteY1"/>
                </a:cxn>
                <a:cxn ang="0">
                  <a:pos x="connsiteX2" y="connsiteY2"/>
                </a:cxn>
              </a:cxnLst>
              <a:rect l="l" t="t" r="r" b="b"/>
              <a:pathLst>
                <a:path w="1489324" h="670749">
                  <a:moveTo>
                    <a:pt x="0" y="670749"/>
                  </a:moveTo>
                  <a:cubicBezTo>
                    <a:pt x="196056" y="370711"/>
                    <a:pt x="384745" y="75576"/>
                    <a:pt x="632966" y="13524"/>
                  </a:cubicBezTo>
                  <a:cubicBezTo>
                    <a:pt x="881187" y="-48528"/>
                    <a:pt x="1174205" y="112702"/>
                    <a:pt x="1489324" y="298440"/>
                  </a:cubicBezTo>
                </a:path>
              </a:pathLst>
            </a:cu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LID4096"/>
            </a:p>
          </p:txBody>
        </p:sp>
        <p:cxnSp>
          <p:nvCxnSpPr>
            <p:cNvPr id="19" name="Straight Connector 18">
              <a:extLst>
                <a:ext uri="{FF2B5EF4-FFF2-40B4-BE49-F238E27FC236}">
                  <a16:creationId xmlns:a16="http://schemas.microsoft.com/office/drawing/2014/main" id="{449D622F-C034-466C-9747-EFACAC7AADD9}"/>
                </a:ext>
              </a:extLst>
            </p:cNvPr>
            <p:cNvCxnSpPr/>
            <p:nvPr/>
          </p:nvCxnSpPr>
          <p:spPr>
            <a:xfrm>
              <a:off x="17435845" y="1883825"/>
              <a:ext cx="6350" cy="91345"/>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9F40659D-13F8-4D36-8BF7-65A31CE07491}"/>
                </a:ext>
              </a:extLst>
            </p:cNvPr>
            <p:cNvCxnSpPr>
              <a:cxnSpLocks/>
            </p:cNvCxnSpPr>
            <p:nvPr/>
          </p:nvCxnSpPr>
          <p:spPr>
            <a:xfrm flipH="1">
              <a:off x="17339468" y="1968027"/>
              <a:ext cx="109870" cy="0"/>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ttp://structbio.vanderbilt.edu/nmr/facility/Renovation_2010_11/900_201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otein structur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79360">
            <a:off x="6108374" y="654653"/>
            <a:ext cx="4552071" cy="3411638"/>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3"/>
          <p:cNvSpPr txBox="1">
            <a:spLocks noChangeArrowheads="1"/>
          </p:cNvSpPr>
          <p:nvPr/>
        </p:nvSpPr>
        <p:spPr bwMode="auto">
          <a:xfrm>
            <a:off x="1524000" y="-2738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_tradnl" altLang="en-US" b="1" dirty="0">
                <a:latin typeface="Arial" charset="0"/>
              </a:rPr>
              <a:t>Nuclear </a:t>
            </a:r>
            <a:r>
              <a:rPr lang="es-ES_tradnl" altLang="en-US" b="1" dirty="0" err="1">
                <a:latin typeface="Arial" charset="0"/>
              </a:rPr>
              <a:t>Magnetic</a:t>
            </a:r>
            <a:r>
              <a:rPr lang="es-ES_tradnl" altLang="en-US" b="1" dirty="0">
                <a:latin typeface="Arial" charset="0"/>
              </a:rPr>
              <a:t> </a:t>
            </a:r>
            <a:r>
              <a:rPr lang="es-ES_tradnl" altLang="en-US" b="1" dirty="0" err="1">
                <a:latin typeface="Arial" charset="0"/>
              </a:rPr>
              <a:t>Resonance</a:t>
            </a:r>
            <a:r>
              <a:rPr lang="es-ES_tradnl" altLang="en-US" b="1" dirty="0">
                <a:latin typeface="Arial" charset="0"/>
              </a:rPr>
              <a:t> in </a:t>
            </a:r>
            <a:r>
              <a:rPr lang="es-ES_tradnl" altLang="en-US" b="1" dirty="0" err="1">
                <a:latin typeface="Arial" charset="0"/>
              </a:rPr>
              <a:t>Biology</a:t>
            </a:r>
            <a:endParaRPr lang="es-ES_tradnl" altLang="en-US" dirty="0"/>
          </a:p>
        </p:txBody>
      </p:sp>
      <p:pic>
        <p:nvPicPr>
          <p:cNvPr id="61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2145" y="3121568"/>
            <a:ext cx="4933073" cy="3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677" y="835798"/>
            <a:ext cx="2750054" cy="171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24800" y="4256689"/>
            <a:ext cx="1891862" cy="189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563599" y="2664369"/>
            <a:ext cx="4556234" cy="1545021"/>
            <a:chOff x="9144000" y="5486397"/>
            <a:chExt cx="4556234" cy="1545021"/>
          </a:xfrm>
        </p:grpSpPr>
        <p:sp>
          <p:nvSpPr>
            <p:cNvPr id="24" name="Rectangle 23"/>
            <p:cNvSpPr/>
            <p:nvPr/>
          </p:nvSpPr>
          <p:spPr>
            <a:xfrm>
              <a:off x="9144000" y="5486397"/>
              <a:ext cx="4556234" cy="15450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9538134" y="5674274"/>
              <a:ext cx="3783724" cy="1183726"/>
              <a:chOff x="3309950" y="5319552"/>
              <a:chExt cx="3783724" cy="1183726"/>
            </a:xfrm>
          </p:grpSpPr>
          <p:sp>
            <p:nvSpPr>
              <p:cNvPr id="26" name="Rectangle 4"/>
              <p:cNvSpPr>
                <a:spLocks noChangeArrowheads="1"/>
              </p:cNvSpPr>
              <p:nvPr/>
            </p:nvSpPr>
            <p:spPr bwMode="auto">
              <a:xfrm>
                <a:off x="3309950" y="5319552"/>
                <a:ext cx="3783724" cy="7386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4200" b="1" baseline="30000" dirty="0">
                    <a:latin typeface="Arial" charset="0"/>
                  </a:rPr>
                  <a:t>1</a:t>
                </a:r>
                <a:r>
                  <a:rPr lang="es-ES" altLang="en-US" sz="4200" b="1" dirty="0">
                    <a:latin typeface="Arial" charset="0"/>
                  </a:rPr>
                  <a:t>H </a:t>
                </a:r>
                <a:r>
                  <a:rPr lang="es-ES" altLang="en-US" sz="4200" b="1" u="sng" baseline="30000" dirty="0">
                    <a:latin typeface="Arial" charset="0"/>
                  </a:rPr>
                  <a:t>13</a:t>
                </a:r>
                <a:r>
                  <a:rPr lang="es-ES" altLang="en-US" sz="4200" b="1" u="sng" dirty="0">
                    <a:latin typeface="Arial" charset="0"/>
                  </a:rPr>
                  <a:t>C </a:t>
                </a:r>
                <a:r>
                  <a:rPr lang="es-ES" altLang="en-US" sz="4200" b="1" u="sng" baseline="30000" dirty="0">
                    <a:latin typeface="Arial" charset="0"/>
                  </a:rPr>
                  <a:t>15</a:t>
                </a:r>
                <a:r>
                  <a:rPr lang="es-ES" altLang="en-US" sz="4200" b="1" u="sng" dirty="0">
                    <a:latin typeface="Arial" charset="0"/>
                  </a:rPr>
                  <a:t>N</a:t>
                </a:r>
                <a:r>
                  <a:rPr lang="es-ES" altLang="en-US" sz="4200" b="1" dirty="0">
                    <a:latin typeface="Arial" charset="0"/>
                  </a:rPr>
                  <a:t> </a:t>
                </a:r>
                <a:r>
                  <a:rPr lang="es-ES" altLang="en-US" sz="4200" b="1" baseline="30000" dirty="0">
                    <a:latin typeface="Arial" charset="0"/>
                  </a:rPr>
                  <a:t>31</a:t>
                </a:r>
                <a:r>
                  <a:rPr lang="es-ES" altLang="en-US" sz="4200" b="1" dirty="0">
                    <a:latin typeface="Arial" charset="0"/>
                  </a:rPr>
                  <a:t>P</a:t>
                </a:r>
                <a:endParaRPr lang="es-ES_tradnl" altLang="en-US" sz="4200" b="1" dirty="0">
                  <a:latin typeface="Arial" charset="0"/>
                </a:endParaRPr>
              </a:p>
            </p:txBody>
          </p:sp>
          <p:sp>
            <p:nvSpPr>
              <p:cNvPr id="27" name="TextBox 26"/>
              <p:cNvSpPr txBox="1"/>
              <p:nvPr/>
            </p:nvSpPr>
            <p:spPr>
              <a:xfrm>
                <a:off x="4572000" y="5949280"/>
                <a:ext cx="936104" cy="553998"/>
              </a:xfrm>
              <a:prstGeom prst="rect">
                <a:avLst/>
              </a:prstGeom>
              <a:noFill/>
            </p:spPr>
            <p:txBody>
              <a:bodyPr wrap="square" rtlCol="0">
                <a:spAutoFit/>
              </a:bodyPr>
              <a:lstStyle/>
              <a:p>
                <a:r>
                  <a:rPr lang="en-US" sz="3000" b="1" dirty="0">
                    <a:solidFill>
                      <a:srgbClr val="FF0000"/>
                    </a:solidFill>
                  </a:rPr>
                  <a:t>&lt; 1%</a:t>
                </a:r>
              </a:p>
            </p:txBody>
          </p:sp>
        </p:grpSp>
      </p:grpSp>
    </p:spTree>
    <p:extLst>
      <p:ext uri="{BB962C8B-B14F-4D97-AF65-F5344CB8AC3E}">
        <p14:creationId xmlns:p14="http://schemas.microsoft.com/office/powerpoint/2010/main" val="9185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957" y="2124836"/>
            <a:ext cx="39624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033"/>
          <p:cNvSpPr>
            <a:spLocks noChangeArrowheads="1"/>
          </p:cNvSpPr>
          <p:nvPr/>
        </p:nvSpPr>
        <p:spPr bwMode="auto">
          <a:xfrm>
            <a:off x="4137991" y="4304473"/>
            <a:ext cx="3135795" cy="45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130000"/>
              </a:lnSpc>
              <a:spcBef>
                <a:spcPct val="0"/>
              </a:spcBef>
              <a:buFontTx/>
              <a:buNone/>
            </a:pPr>
            <a:r>
              <a:rPr lang="en-US" altLang="en-US" sz="2000" b="1" dirty="0">
                <a:latin typeface="Symbol" pitchFamily="18" charset="2"/>
              </a:rPr>
              <a:t>D </a:t>
            </a:r>
            <a:r>
              <a:rPr lang="en-US" altLang="en-US" sz="2000" b="1" dirty="0">
                <a:latin typeface="Arial" charset="0"/>
              </a:rPr>
              <a:t>E = </a:t>
            </a:r>
            <a:r>
              <a:rPr lang="en-US" altLang="en-US" sz="2000" b="1" dirty="0">
                <a:latin typeface="Symbol" pitchFamily="18" charset="2"/>
              </a:rPr>
              <a:t>g</a:t>
            </a:r>
            <a:r>
              <a:rPr lang="en-US" altLang="en-US" sz="2000" b="1" dirty="0">
                <a:latin typeface="Arial" charset="0"/>
              </a:rPr>
              <a:t> h B</a:t>
            </a:r>
            <a:r>
              <a:rPr lang="en-US" altLang="en-US" sz="2000" b="1" baseline="-25000" dirty="0">
                <a:latin typeface="Arial" charset="0"/>
              </a:rPr>
              <a:t>o</a:t>
            </a:r>
            <a:r>
              <a:rPr lang="en-US" altLang="en-US" sz="2000" dirty="0">
                <a:latin typeface="Arial" charset="0"/>
              </a:rPr>
              <a:t> </a:t>
            </a:r>
            <a:r>
              <a:rPr lang="en-US" altLang="en-US" sz="2000" b="1" dirty="0">
                <a:latin typeface="Arial" charset="0"/>
              </a:rPr>
              <a:t>/ 2</a:t>
            </a:r>
            <a:r>
              <a:rPr lang="en-US" altLang="en-US" sz="2000" b="1" dirty="0">
                <a:latin typeface="Symbol" pitchFamily="18" charset="2"/>
              </a:rPr>
              <a:t>p = </a:t>
            </a:r>
            <a:r>
              <a:rPr lang="en-US" altLang="en-US" sz="2000" b="1" dirty="0">
                <a:latin typeface="Arial" charset="0"/>
              </a:rPr>
              <a:t>h</a:t>
            </a:r>
            <a:r>
              <a:rPr lang="en-US" altLang="en-US" sz="2000" b="1" dirty="0">
                <a:latin typeface="Symbol" pitchFamily="18" charset="2"/>
                <a:sym typeface="Symbol" pitchFamily="18" charset="2"/>
              </a:rPr>
              <a:t></a:t>
            </a:r>
            <a:endParaRPr lang="es-ES_tradnl" altLang="en-US" sz="2000" b="1" dirty="0">
              <a:latin typeface="Symbol" pitchFamily="18" charset="2"/>
            </a:endParaRPr>
          </a:p>
        </p:txBody>
      </p:sp>
      <p:sp>
        <p:nvSpPr>
          <p:cNvPr id="16388" name="Rectangle 1034"/>
          <p:cNvSpPr>
            <a:spLocks noChangeArrowheads="1"/>
          </p:cNvSpPr>
          <p:nvPr/>
        </p:nvSpPr>
        <p:spPr bwMode="auto">
          <a:xfrm>
            <a:off x="4137991" y="4822713"/>
            <a:ext cx="31357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dirty="0">
                <a:latin typeface="Arial" charset="0"/>
                <a:sym typeface="Symbol" pitchFamily="18" charset="2"/>
              </a:rPr>
              <a:t> : Gyromagnetic constant</a:t>
            </a:r>
            <a:endParaRPr lang="es-ES_tradnl" altLang="en-US" sz="2000" dirty="0">
              <a:latin typeface="Arial" charset="0"/>
            </a:endParaRPr>
          </a:p>
        </p:txBody>
      </p:sp>
      <p:sp>
        <p:nvSpPr>
          <p:cNvPr id="16389" name="Rectangle 1036"/>
          <p:cNvSpPr>
            <a:spLocks noChangeArrowheads="1"/>
          </p:cNvSpPr>
          <p:nvPr/>
        </p:nvSpPr>
        <p:spPr bwMode="auto">
          <a:xfrm>
            <a:off x="1524000" y="275771"/>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3800" b="1" dirty="0">
                <a:solidFill>
                  <a:schemeClr val="accent2"/>
                </a:solidFill>
                <a:latin typeface="Arial" charset="0"/>
              </a:rPr>
              <a:t>NMR </a:t>
            </a:r>
            <a:r>
              <a:rPr lang="es-ES" altLang="en-US" sz="3800" b="1" u="sng" dirty="0" err="1">
                <a:solidFill>
                  <a:schemeClr val="accent2"/>
                </a:solidFill>
                <a:latin typeface="Arial" charset="0"/>
              </a:rPr>
              <a:t>spectroscopy</a:t>
            </a:r>
            <a:r>
              <a:rPr lang="es-ES" altLang="en-US" sz="3800" b="1" u="sng" dirty="0">
                <a:solidFill>
                  <a:schemeClr val="accent2"/>
                </a:solidFill>
                <a:latin typeface="Arial" charset="0"/>
              </a:rPr>
              <a:t> </a:t>
            </a:r>
            <a:r>
              <a:rPr lang="es-ES" altLang="en-US" sz="3800" b="1" u="sng" dirty="0">
                <a:solidFill>
                  <a:schemeClr val="accent2"/>
                </a:solidFill>
                <a:latin typeface="Arial" charset="0"/>
                <a:sym typeface="Wingdings" pitchFamily="2" charset="2"/>
              </a:rPr>
              <a:t> </a:t>
            </a:r>
            <a:r>
              <a:rPr lang="es-ES" altLang="en-US" sz="3800" b="1" u="sng" dirty="0" err="1">
                <a:solidFill>
                  <a:schemeClr val="accent2"/>
                </a:solidFill>
                <a:latin typeface="Arial" charset="0"/>
                <a:sym typeface="Wingdings" pitchFamily="2" charset="2"/>
              </a:rPr>
              <a:t>energy</a:t>
            </a:r>
            <a:r>
              <a:rPr lang="es-ES" altLang="en-US" sz="3800" b="1" u="sng" dirty="0">
                <a:solidFill>
                  <a:schemeClr val="accent2"/>
                </a:solidFill>
                <a:latin typeface="Arial" charset="0"/>
                <a:sym typeface="Wingdings" pitchFamily="2" charset="2"/>
              </a:rPr>
              <a:t> </a:t>
            </a:r>
            <a:r>
              <a:rPr lang="es-ES" altLang="en-US" sz="3800" b="1" u="sng" dirty="0" err="1">
                <a:solidFill>
                  <a:schemeClr val="accent2"/>
                </a:solidFill>
                <a:latin typeface="Arial" charset="0"/>
                <a:sym typeface="Wingdings" pitchFamily="2" charset="2"/>
              </a:rPr>
              <a:t>levels</a:t>
            </a:r>
            <a:endParaRPr lang="es-ES" altLang="en-US" sz="3800" b="1" u="sng" dirty="0">
              <a:solidFill>
                <a:schemeClr val="accent2"/>
              </a:solidFill>
              <a:latin typeface="Arial" charset="0"/>
              <a:sym typeface="Wingdings" pitchFamily="2" charset="2"/>
            </a:endParaRPr>
          </a:p>
          <a:p>
            <a:pPr algn="ctr">
              <a:spcBef>
                <a:spcPct val="0"/>
              </a:spcBef>
              <a:buFontTx/>
              <a:buNone/>
            </a:pPr>
            <a:r>
              <a:rPr lang="es-ES" altLang="en-US" sz="3600" b="1" dirty="0">
                <a:solidFill>
                  <a:schemeClr val="accent2"/>
                </a:solidFill>
                <a:latin typeface="Arial" charset="0"/>
                <a:sym typeface="Wingdings" pitchFamily="2" charset="2"/>
              </a:rPr>
              <a:t>(In </a:t>
            </a:r>
            <a:r>
              <a:rPr lang="es-ES" altLang="en-US" sz="3600" b="1" dirty="0" err="1">
                <a:solidFill>
                  <a:schemeClr val="accent2"/>
                </a:solidFill>
                <a:latin typeface="Arial" charset="0"/>
                <a:sym typeface="Wingdings" pitchFamily="2" charset="2"/>
              </a:rPr>
              <a:t>this</a:t>
            </a:r>
            <a:r>
              <a:rPr lang="es-ES" altLang="en-US" sz="3600" b="1" dirty="0">
                <a:solidFill>
                  <a:schemeClr val="accent2"/>
                </a:solidFill>
                <a:latin typeface="Arial" charset="0"/>
                <a:sym typeface="Wingdings" pitchFamily="2" charset="2"/>
              </a:rPr>
              <a:t> case </a:t>
            </a:r>
            <a:r>
              <a:rPr lang="es-ES" altLang="en-US" sz="3600" b="1" dirty="0" err="1">
                <a:solidFill>
                  <a:schemeClr val="accent2"/>
                </a:solidFill>
                <a:latin typeface="Arial" charset="0"/>
                <a:sym typeface="Wingdings" pitchFamily="2" charset="2"/>
              </a:rPr>
              <a:t>induced</a:t>
            </a:r>
            <a:r>
              <a:rPr lang="es-ES" altLang="en-US" sz="3600" b="1" dirty="0">
                <a:solidFill>
                  <a:schemeClr val="accent2"/>
                </a:solidFill>
                <a:latin typeface="Arial" charset="0"/>
                <a:sym typeface="Wingdings" pitchFamily="2" charset="2"/>
              </a:rPr>
              <a:t> </a:t>
            </a:r>
            <a:r>
              <a:rPr lang="es-ES" altLang="en-US" sz="3600" b="1" dirty="0" err="1">
                <a:solidFill>
                  <a:schemeClr val="accent2"/>
                </a:solidFill>
                <a:latin typeface="Arial" charset="0"/>
                <a:sym typeface="Wingdings" pitchFamily="2" charset="2"/>
              </a:rPr>
              <a:t>by</a:t>
            </a:r>
            <a:r>
              <a:rPr lang="es-ES" altLang="en-US" sz="3600" b="1" dirty="0">
                <a:solidFill>
                  <a:schemeClr val="accent2"/>
                </a:solidFill>
                <a:latin typeface="Arial" charset="0"/>
                <a:sym typeface="Wingdings" pitchFamily="2" charset="2"/>
              </a:rPr>
              <a:t> </a:t>
            </a:r>
            <a:r>
              <a:rPr lang="es-ES" altLang="en-US" sz="3600" b="1" dirty="0" err="1">
                <a:solidFill>
                  <a:schemeClr val="accent2"/>
                </a:solidFill>
                <a:latin typeface="Arial" charset="0"/>
                <a:sym typeface="Wingdings" pitchFamily="2" charset="2"/>
              </a:rPr>
              <a:t>magnetic</a:t>
            </a:r>
            <a:r>
              <a:rPr lang="es-ES" altLang="en-US" sz="3600" b="1" dirty="0">
                <a:solidFill>
                  <a:schemeClr val="accent2"/>
                </a:solidFill>
                <a:latin typeface="Arial" charset="0"/>
                <a:sym typeface="Wingdings" pitchFamily="2" charset="2"/>
              </a:rPr>
              <a:t> </a:t>
            </a:r>
            <a:r>
              <a:rPr lang="es-ES" altLang="en-US" sz="3600" b="1" dirty="0" err="1">
                <a:solidFill>
                  <a:schemeClr val="accent2"/>
                </a:solidFill>
                <a:latin typeface="Arial" charset="0"/>
                <a:sym typeface="Wingdings" pitchFamily="2" charset="2"/>
              </a:rPr>
              <a:t>field</a:t>
            </a:r>
            <a:r>
              <a:rPr lang="es-ES" altLang="en-US" sz="3600" b="1" dirty="0">
                <a:solidFill>
                  <a:schemeClr val="accent2"/>
                </a:solidFill>
                <a:latin typeface="Arial" charset="0"/>
                <a:sym typeface="Wingdings" pitchFamily="2" charset="2"/>
              </a:rPr>
              <a:t>)</a:t>
            </a:r>
            <a:endParaRPr lang="es-ES_tradnl" altLang="en-US" sz="3600" dirty="0">
              <a:solidFill>
                <a:srgbClr val="0000FF"/>
              </a:solidFill>
            </a:endParaRPr>
          </a:p>
        </p:txBody>
      </p:sp>
      <p:sp>
        <p:nvSpPr>
          <p:cNvPr id="2" name="TextBox 1"/>
          <p:cNvSpPr txBox="1"/>
          <p:nvPr/>
        </p:nvSpPr>
        <p:spPr>
          <a:xfrm>
            <a:off x="48039" y="5977533"/>
            <a:ext cx="12095922" cy="369332"/>
          </a:xfrm>
          <a:prstGeom prst="rect">
            <a:avLst/>
          </a:prstGeom>
          <a:noFill/>
          <a:ln w="63500">
            <a:solidFill>
              <a:schemeClr val="accent1"/>
            </a:solidFill>
          </a:ln>
          <a:effectLst>
            <a:outerShdw blurRad="50800" dist="25400" dir="2700000" algn="tl" rotWithShape="0">
              <a:prstClr val="black">
                <a:alpha val="40000"/>
              </a:prstClr>
            </a:outerShdw>
          </a:effectLst>
        </p:spPr>
        <p:txBody>
          <a:bodyPr wrap="square" rtlCol="0">
            <a:spAutoFit/>
          </a:bodyPr>
          <a:lstStyle/>
          <a:p>
            <a:pPr algn="ctr"/>
            <a:r>
              <a:rPr lang="en-US" b="1" dirty="0">
                <a:latin typeface="Arial" panose="020B0604020202020204" pitchFamily="34" charset="0"/>
                <a:cs typeface="Arial" panose="020B0604020202020204" pitchFamily="34" charset="0"/>
              </a:rPr>
              <a:t>Larger gyromagnetic constant or larger external field </a:t>
            </a:r>
            <a:r>
              <a:rPr lang="en-US" b="1" dirty="0">
                <a:latin typeface="Arial" panose="020B0604020202020204" pitchFamily="34" charset="0"/>
                <a:cs typeface="Arial" panose="020B0604020202020204" pitchFamily="34" charset="0"/>
                <a:sym typeface="Wingdings" panose="05000000000000000000" pitchFamily="2" charset="2"/>
              </a:rPr>
              <a:t></a:t>
            </a:r>
            <a:r>
              <a:rPr lang="en-US" b="1" dirty="0">
                <a:latin typeface="Arial" panose="020B0604020202020204" pitchFamily="34" charset="0"/>
                <a:cs typeface="Arial" panose="020B0604020202020204" pitchFamily="34" charset="0"/>
              </a:rPr>
              <a:t> higher frequency </a:t>
            </a:r>
            <a:r>
              <a:rPr lang="en-US" b="1" dirty="0">
                <a:latin typeface="Arial" panose="020B0604020202020204" pitchFamily="34" charset="0"/>
                <a:cs typeface="Arial" panose="020B0604020202020204" pitchFamily="34" charset="0"/>
                <a:sym typeface="Wingdings" panose="05000000000000000000" pitchFamily="2" charset="2"/>
              </a:rPr>
              <a:t> higher sensitivity &amp; resolution</a:t>
            </a:r>
            <a:endParaRPr lang="en-US" b="1" dirty="0">
              <a:latin typeface="Arial" panose="020B0604020202020204" pitchFamily="34" charset="0"/>
              <a:cs typeface="Arial" panose="020B0604020202020204" pitchFamily="34" charset="0"/>
            </a:endParaRPr>
          </a:p>
        </p:txBody>
      </p:sp>
      <p:pic>
        <p:nvPicPr>
          <p:cNvPr id="7" name="Picture 8">
            <a:extLst>
              <a:ext uri="{FF2B5EF4-FFF2-40B4-BE49-F238E27FC236}">
                <a16:creationId xmlns:a16="http://schemas.microsoft.com/office/drawing/2014/main" id="{233D0816-FB72-4343-ABF0-82BD07A45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2" t="38710" r="23077" b="12903"/>
          <a:stretch>
            <a:fillRect/>
          </a:stretch>
        </p:blipFill>
        <p:spPr bwMode="auto">
          <a:xfrm>
            <a:off x="48039" y="2001392"/>
            <a:ext cx="2639510" cy="23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49D98BAD-1991-4CD9-A20B-90D267B36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218" y="2122148"/>
            <a:ext cx="3006312" cy="199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034">
            <a:extLst>
              <a:ext uri="{FF2B5EF4-FFF2-40B4-BE49-F238E27FC236}">
                <a16:creationId xmlns:a16="http://schemas.microsoft.com/office/drawing/2014/main" id="{20C2A4AF-3A84-406B-ACEF-C1E178D98C64}"/>
              </a:ext>
            </a:extLst>
          </p:cNvPr>
          <p:cNvSpPr>
            <a:spLocks noChangeArrowheads="1"/>
          </p:cNvSpPr>
          <p:nvPr/>
        </p:nvSpPr>
        <p:spPr bwMode="auto">
          <a:xfrm>
            <a:off x="308658" y="4345904"/>
            <a:ext cx="211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Arial" charset="0"/>
                <a:sym typeface="Symbol" pitchFamily="18" charset="2"/>
              </a:rPr>
              <a:t>1 T = 50 MHz </a:t>
            </a:r>
            <a:r>
              <a:rPr lang="en-US" altLang="en-US" sz="2000" b="1" baseline="30000" dirty="0">
                <a:latin typeface="Arial" charset="0"/>
                <a:sym typeface="Symbol" pitchFamily="18" charset="2"/>
              </a:rPr>
              <a:t>1</a:t>
            </a:r>
            <a:r>
              <a:rPr lang="en-US" altLang="en-US" sz="2000" b="1" dirty="0">
                <a:latin typeface="Arial" charset="0"/>
                <a:sym typeface="Symbol" pitchFamily="18" charset="2"/>
              </a:rPr>
              <a:t>H</a:t>
            </a:r>
            <a:endParaRPr lang="es-ES_tradnl" altLang="en-US" sz="2000" b="1" dirty="0">
              <a:latin typeface="Arial" charset="0"/>
            </a:endParaRPr>
          </a:p>
        </p:txBody>
      </p:sp>
      <p:sp>
        <p:nvSpPr>
          <p:cNvPr id="10" name="Rectangle 1034">
            <a:extLst>
              <a:ext uri="{FF2B5EF4-FFF2-40B4-BE49-F238E27FC236}">
                <a16:creationId xmlns:a16="http://schemas.microsoft.com/office/drawing/2014/main" id="{45ED4417-0747-4E01-9A9C-4DED2A46F5DB}"/>
              </a:ext>
            </a:extLst>
          </p:cNvPr>
          <p:cNvSpPr>
            <a:spLocks noChangeArrowheads="1"/>
          </p:cNvSpPr>
          <p:nvPr/>
        </p:nvSpPr>
        <p:spPr bwMode="auto">
          <a:xfrm>
            <a:off x="9485625" y="4345904"/>
            <a:ext cx="23647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latin typeface="Arial" charset="0"/>
                <a:sym typeface="Symbol" pitchFamily="18" charset="2"/>
              </a:rPr>
              <a:t>10 T = 500 MHz </a:t>
            </a:r>
            <a:r>
              <a:rPr lang="en-US" altLang="en-US" sz="2000" b="1" baseline="30000" dirty="0">
                <a:latin typeface="Arial" charset="0"/>
                <a:sym typeface="Symbol" pitchFamily="18" charset="2"/>
              </a:rPr>
              <a:t>1</a:t>
            </a:r>
            <a:r>
              <a:rPr lang="en-US" altLang="en-US" sz="2000" b="1" dirty="0">
                <a:latin typeface="Arial" charset="0"/>
                <a:sym typeface="Symbol" pitchFamily="18" charset="2"/>
              </a:rPr>
              <a:t>H</a:t>
            </a:r>
            <a:endParaRPr lang="es-ES_tradnl" altLang="en-US" sz="2000" b="1" dirty="0">
              <a:latin typeface="Arial" charset="0"/>
            </a:endParaRPr>
          </a:p>
        </p:txBody>
      </p:sp>
      <p:sp>
        <p:nvSpPr>
          <p:cNvPr id="11" name="Text Box 9">
            <a:extLst>
              <a:ext uri="{FF2B5EF4-FFF2-40B4-BE49-F238E27FC236}">
                <a16:creationId xmlns:a16="http://schemas.microsoft.com/office/drawing/2014/main" id="{54C99CAB-567D-4BD3-B975-E7E80E094682}"/>
              </a:ext>
            </a:extLst>
          </p:cNvPr>
          <p:cNvSpPr txBox="1">
            <a:spLocks noChangeArrowheads="1"/>
          </p:cNvSpPr>
          <p:nvPr/>
        </p:nvSpPr>
        <p:spPr bwMode="auto">
          <a:xfrm>
            <a:off x="178348" y="4756180"/>
            <a:ext cx="23788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700" dirty="0">
                <a:latin typeface="Arial" panose="020B0604020202020204" pitchFamily="34" charset="0"/>
                <a:cs typeface="Arial" panose="020B0604020202020204" pitchFamily="34" charset="0"/>
              </a:rPr>
              <a:t>Ribonuclease, 15% concentration (around 10 mM), in D</a:t>
            </a:r>
            <a:r>
              <a:rPr lang="en-US" altLang="en-US" sz="700" baseline="-25000" dirty="0">
                <a:latin typeface="Arial" panose="020B0604020202020204" pitchFamily="34" charset="0"/>
                <a:cs typeface="Arial" panose="020B0604020202020204" pitchFamily="34" charset="0"/>
              </a:rPr>
              <a:t>2</a:t>
            </a:r>
            <a:r>
              <a:rPr lang="en-US" altLang="en-US" sz="700" dirty="0">
                <a:latin typeface="Arial" panose="020B0604020202020204" pitchFamily="34" charset="0"/>
                <a:cs typeface="Arial" panose="020B0604020202020204" pitchFamily="34" charset="0"/>
              </a:rPr>
              <a:t>O to remove H</a:t>
            </a:r>
            <a:r>
              <a:rPr lang="en-US" altLang="en-US" sz="700" baseline="-25000" dirty="0">
                <a:latin typeface="Arial" panose="020B0604020202020204" pitchFamily="34" charset="0"/>
                <a:cs typeface="Arial" panose="020B0604020202020204" pitchFamily="34" charset="0"/>
              </a:rPr>
              <a:t>2</a:t>
            </a:r>
            <a:r>
              <a:rPr lang="en-US" altLang="en-US" sz="700" dirty="0">
                <a:latin typeface="Arial" panose="020B0604020202020204" pitchFamily="34" charset="0"/>
                <a:cs typeface="Arial" panose="020B0604020202020204" pitchFamily="34" charset="0"/>
              </a:rPr>
              <a:t>O signals.</a:t>
            </a:r>
          </a:p>
          <a:p>
            <a:pPr>
              <a:spcBef>
                <a:spcPct val="0"/>
              </a:spcBef>
              <a:buFontTx/>
              <a:buNone/>
            </a:pPr>
            <a:r>
              <a:rPr lang="en-US" altLang="en-US" sz="700" dirty="0">
                <a:latin typeface="Arial" panose="020B0604020202020204" pitchFamily="34" charset="0"/>
                <a:cs typeface="Arial" panose="020B0604020202020204" pitchFamily="34" charset="0"/>
              </a:rPr>
              <a:t>Saunders, </a:t>
            </a:r>
            <a:r>
              <a:rPr lang="en-US" altLang="en-US" sz="700" dirty="0" err="1">
                <a:latin typeface="Arial" panose="020B0604020202020204" pitchFamily="34" charset="0"/>
                <a:cs typeface="Arial" panose="020B0604020202020204" pitchFamily="34" charset="0"/>
              </a:rPr>
              <a:t>Wishnia</a:t>
            </a:r>
            <a:r>
              <a:rPr lang="en-US" altLang="en-US" sz="700" dirty="0">
                <a:latin typeface="Arial" panose="020B0604020202020204" pitchFamily="34" charset="0"/>
                <a:cs typeface="Arial" panose="020B0604020202020204" pitchFamily="34" charset="0"/>
              </a:rPr>
              <a:t> &amp; Kirkwood, JACS (1957) 79:3289</a:t>
            </a:r>
          </a:p>
        </p:txBody>
      </p:sp>
      <p:sp>
        <p:nvSpPr>
          <p:cNvPr id="12" name="Text Box 9">
            <a:extLst>
              <a:ext uri="{FF2B5EF4-FFF2-40B4-BE49-F238E27FC236}">
                <a16:creationId xmlns:a16="http://schemas.microsoft.com/office/drawing/2014/main" id="{3E36C622-D8AC-4873-86F7-89657C11ACB1}"/>
              </a:ext>
            </a:extLst>
          </p:cNvPr>
          <p:cNvSpPr txBox="1">
            <a:spLocks noChangeArrowheads="1"/>
          </p:cNvSpPr>
          <p:nvPr/>
        </p:nvSpPr>
        <p:spPr bwMode="auto">
          <a:xfrm>
            <a:off x="9690719" y="4751407"/>
            <a:ext cx="21837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800" dirty="0">
                <a:latin typeface="Arial" panose="020B0604020202020204" pitchFamily="34" charset="0"/>
                <a:cs typeface="Arial" panose="020B0604020202020204" pitchFamily="34" charset="0"/>
              </a:rPr>
              <a:t>Lysozyme &lt; 1mM at 900 MHz in H</a:t>
            </a:r>
            <a:r>
              <a:rPr lang="en-US" altLang="en-US" sz="800" baseline="-25000" dirty="0">
                <a:latin typeface="Arial" panose="020B0604020202020204" pitchFamily="34" charset="0"/>
                <a:cs typeface="Arial" panose="020B0604020202020204" pitchFamily="34" charset="0"/>
              </a:rPr>
              <a:t>2</a:t>
            </a:r>
            <a:r>
              <a:rPr lang="en-US" altLang="en-US" sz="800" dirty="0">
                <a:latin typeface="Arial" panose="020B0604020202020204" pitchFamily="34" charset="0"/>
                <a:cs typeface="Arial" panose="020B0604020202020204" pitchFamily="34" charset="0"/>
              </a:rPr>
              <a:t>O (suppressed by pulse sequence)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4"/>
          <p:cNvSpPr>
            <a:spLocks noChangeArrowheads="1"/>
          </p:cNvSpPr>
          <p:nvPr/>
        </p:nvSpPr>
        <p:spPr bwMode="auto">
          <a:xfrm>
            <a:off x="0" y="1412876"/>
            <a:ext cx="12192000" cy="423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har char="•"/>
              <a:defRPr sz="3200">
                <a:solidFill>
                  <a:schemeClr val="tx1"/>
                </a:solidFill>
                <a:latin typeface="Times New Roman" pitchFamily="18" charset="0"/>
              </a:defRPr>
            </a:lvl1pPr>
            <a:lvl2pPr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nSpc>
                <a:spcPct val="130000"/>
              </a:lnSpc>
              <a:spcBef>
                <a:spcPct val="0"/>
              </a:spcBef>
              <a:buFontTx/>
              <a:buNone/>
            </a:pPr>
            <a:r>
              <a:rPr lang="en-US" altLang="en-US" sz="3000" b="1" dirty="0">
                <a:latin typeface="Arial" charset="0"/>
              </a:rPr>
              <a:t>To improve signal/noise:</a:t>
            </a:r>
          </a:p>
          <a:p>
            <a:pPr lvl="1">
              <a:lnSpc>
                <a:spcPct val="130000"/>
              </a:lnSpc>
              <a:spcBef>
                <a:spcPct val="0"/>
              </a:spcBef>
              <a:buFontTx/>
              <a:buChar char="•"/>
            </a:pPr>
            <a:r>
              <a:rPr lang="en-US" altLang="en-US" sz="3000" b="1" dirty="0">
                <a:latin typeface="Arial" charset="0"/>
              </a:rPr>
              <a:t> Use concentrated samples</a:t>
            </a:r>
          </a:p>
          <a:p>
            <a:pPr lvl="1">
              <a:lnSpc>
                <a:spcPct val="130000"/>
              </a:lnSpc>
              <a:spcBef>
                <a:spcPct val="0"/>
              </a:spcBef>
              <a:buFontTx/>
              <a:buChar char="•"/>
            </a:pPr>
            <a:r>
              <a:rPr lang="en-US" altLang="en-US" sz="3000" b="1" dirty="0">
                <a:latin typeface="Arial" charset="0"/>
              </a:rPr>
              <a:t> VERY strong magnetic field: 10s of Tesla </a:t>
            </a:r>
            <a:endParaRPr lang="en-US" altLang="en-US" sz="3000" b="1" baseline="-25000" dirty="0">
              <a:latin typeface="Arial" charset="0"/>
            </a:endParaRPr>
          </a:p>
          <a:p>
            <a:pPr lvl="1">
              <a:lnSpc>
                <a:spcPct val="130000"/>
              </a:lnSpc>
              <a:spcBef>
                <a:spcPct val="0"/>
              </a:spcBef>
              <a:buFontTx/>
              <a:buChar char="•"/>
            </a:pPr>
            <a:r>
              <a:rPr lang="en-US" altLang="en-US" sz="3000" b="1" dirty="0">
                <a:latin typeface="Arial" charset="0"/>
              </a:rPr>
              <a:t> Use nuclei with large </a:t>
            </a:r>
            <a:r>
              <a:rPr lang="en-US" altLang="en-US" sz="3000" b="1" dirty="0">
                <a:latin typeface="Symbol" pitchFamily="18" charset="2"/>
              </a:rPr>
              <a:t>g </a:t>
            </a:r>
            <a:r>
              <a:rPr lang="en-US" altLang="en-US" sz="3000" b="1" dirty="0">
                <a:latin typeface="Arial" charset="0"/>
              </a:rPr>
              <a:t> </a:t>
            </a:r>
            <a:r>
              <a:rPr lang="en-US" altLang="en-US" sz="3000" b="1" baseline="30000" dirty="0">
                <a:latin typeface="Arial" charset="0"/>
                <a:sym typeface="Wingdings" pitchFamily="2" charset="2"/>
              </a:rPr>
              <a:t>1</a:t>
            </a:r>
            <a:r>
              <a:rPr lang="en-US" altLang="en-US" sz="3000" b="1" dirty="0">
                <a:latin typeface="Arial" charset="0"/>
                <a:sym typeface="Wingdings" pitchFamily="2" charset="2"/>
              </a:rPr>
              <a:t>H &gt; </a:t>
            </a:r>
            <a:r>
              <a:rPr lang="en-US" altLang="en-US" sz="3000" b="1" baseline="30000" dirty="0">
                <a:latin typeface="Arial" charset="0"/>
                <a:sym typeface="Wingdings" pitchFamily="2" charset="2"/>
              </a:rPr>
              <a:t>13</a:t>
            </a:r>
            <a:r>
              <a:rPr lang="en-US" altLang="en-US" sz="3000" b="1" dirty="0">
                <a:latin typeface="Arial" charset="0"/>
                <a:sym typeface="Wingdings" pitchFamily="2" charset="2"/>
              </a:rPr>
              <a:t>C &gt; </a:t>
            </a:r>
            <a:r>
              <a:rPr lang="en-US" altLang="en-US" sz="3000" b="1" baseline="30000" dirty="0">
                <a:latin typeface="Arial" charset="0"/>
                <a:sym typeface="Wingdings" pitchFamily="2" charset="2"/>
              </a:rPr>
              <a:t>15</a:t>
            </a:r>
            <a:r>
              <a:rPr lang="en-US" altLang="en-US" sz="3000" b="1" dirty="0">
                <a:latin typeface="Arial" charset="0"/>
                <a:sym typeface="Wingdings" pitchFamily="2" charset="2"/>
              </a:rPr>
              <a:t>N</a:t>
            </a:r>
          </a:p>
          <a:p>
            <a:pPr lvl="1">
              <a:lnSpc>
                <a:spcPct val="130000"/>
              </a:lnSpc>
              <a:spcBef>
                <a:spcPct val="0"/>
              </a:spcBef>
              <a:buFontTx/>
              <a:buChar char="•"/>
            </a:pPr>
            <a:r>
              <a:rPr lang="en-US" altLang="en-US" sz="3000" b="1" dirty="0">
                <a:latin typeface="Arial" charset="0"/>
              </a:rPr>
              <a:t> </a:t>
            </a:r>
            <a:r>
              <a:rPr lang="en-US" altLang="en-US" sz="3000" b="1" dirty="0">
                <a:latin typeface="Arial" charset="0"/>
                <a:cs typeface="Arial" charset="0"/>
                <a:sym typeface="Wingdings" pitchFamily="2" charset="2"/>
              </a:rPr>
              <a:t>May need to enrich</a:t>
            </a:r>
            <a:r>
              <a:rPr lang="en-US" altLang="en-US" sz="3000" b="1" dirty="0">
                <a:latin typeface="Arial" charset="0"/>
              </a:rPr>
              <a:t>: </a:t>
            </a:r>
            <a:r>
              <a:rPr lang="en-US" altLang="en-US" sz="3000" b="1" baseline="30000" dirty="0">
                <a:latin typeface="Arial" charset="0"/>
                <a:sym typeface="Wingdings" pitchFamily="2" charset="2"/>
              </a:rPr>
              <a:t>1</a:t>
            </a:r>
            <a:r>
              <a:rPr lang="en-US" altLang="en-US" sz="3000" b="1" dirty="0">
                <a:latin typeface="Arial" charset="0"/>
                <a:sym typeface="Wingdings" pitchFamily="2" charset="2"/>
              </a:rPr>
              <a:t>H almost 100%, </a:t>
            </a:r>
            <a:r>
              <a:rPr lang="en-US" altLang="en-US" sz="3000" b="1" baseline="30000" dirty="0">
                <a:latin typeface="Arial" charset="0"/>
                <a:sym typeface="Wingdings" pitchFamily="2" charset="2"/>
              </a:rPr>
              <a:t>13</a:t>
            </a:r>
            <a:r>
              <a:rPr lang="en-US" altLang="en-US" sz="3000" b="1" dirty="0">
                <a:latin typeface="Arial" charset="0"/>
                <a:sym typeface="Wingdings" pitchFamily="2" charset="2"/>
              </a:rPr>
              <a:t>C and </a:t>
            </a:r>
            <a:r>
              <a:rPr lang="en-US" altLang="en-US" sz="3000" b="1" baseline="30000" dirty="0">
                <a:latin typeface="Arial" charset="0"/>
                <a:sym typeface="Wingdings" pitchFamily="2" charset="2"/>
              </a:rPr>
              <a:t>15</a:t>
            </a:r>
            <a:r>
              <a:rPr lang="en-US" altLang="en-US" sz="3000" b="1" dirty="0">
                <a:latin typeface="Arial" charset="0"/>
                <a:sym typeface="Wingdings" pitchFamily="2" charset="2"/>
              </a:rPr>
              <a:t>N </a:t>
            </a:r>
            <a:r>
              <a:rPr lang="en-US" altLang="en-US" sz="3000" b="1" dirty="0">
                <a:latin typeface="Arial" charset="0"/>
                <a:cs typeface="Arial" charset="0"/>
                <a:sym typeface="Wingdings" pitchFamily="2" charset="2"/>
              </a:rPr>
              <a:t>~ 1% </a:t>
            </a:r>
          </a:p>
          <a:p>
            <a:pPr lvl="1">
              <a:lnSpc>
                <a:spcPct val="130000"/>
              </a:lnSpc>
              <a:spcBef>
                <a:spcPct val="0"/>
              </a:spcBef>
              <a:buFontTx/>
              <a:buChar char="•"/>
            </a:pPr>
            <a:r>
              <a:rPr lang="en-US" altLang="en-US" sz="3000" b="1" dirty="0">
                <a:latin typeface="Arial" charset="0"/>
              </a:rPr>
              <a:t> </a:t>
            </a:r>
            <a:r>
              <a:rPr lang="en-US" altLang="en-US" sz="3000" b="1" dirty="0">
                <a:latin typeface="Arial" charset="0"/>
                <a:cs typeface="Arial" charset="0"/>
                <a:sym typeface="Wingdings" pitchFamily="2" charset="2"/>
              </a:rPr>
              <a:t>Average signals many times  long experiments (days!)</a:t>
            </a:r>
          </a:p>
          <a:p>
            <a:pPr lvl="1">
              <a:lnSpc>
                <a:spcPct val="130000"/>
              </a:lnSpc>
              <a:spcBef>
                <a:spcPct val="0"/>
              </a:spcBef>
              <a:buFontTx/>
              <a:buChar char="•"/>
            </a:pPr>
            <a:r>
              <a:rPr lang="en-US" altLang="en-US" sz="3000" b="1" dirty="0">
                <a:latin typeface="Arial" charset="0"/>
                <a:cs typeface="Arial" charset="0"/>
                <a:sym typeface="Wingdings" pitchFamily="2" charset="2"/>
              </a:rPr>
              <a:t> Protein stable and unchanged for experiment time</a:t>
            </a:r>
            <a:endParaRPr lang="en-US" altLang="en-US" sz="1800" b="1" dirty="0">
              <a:latin typeface="Arial" charset="0"/>
              <a:cs typeface="Arial" charset="0"/>
            </a:endParaRPr>
          </a:p>
        </p:txBody>
      </p:sp>
      <p:sp>
        <p:nvSpPr>
          <p:cNvPr id="17411" name="Rectangle 1036"/>
          <p:cNvSpPr>
            <a:spLocks noChangeArrowheads="1"/>
          </p:cNvSpPr>
          <p:nvPr/>
        </p:nvSpPr>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l-GR" altLang="en-US" sz="3700" b="1">
                <a:solidFill>
                  <a:schemeClr val="accent2"/>
                </a:solidFill>
                <a:latin typeface="Arial" charset="0"/>
                <a:cs typeface="Arial" charset="0"/>
              </a:rPr>
              <a:t>Δ</a:t>
            </a:r>
            <a:r>
              <a:rPr lang="es-ES" altLang="en-US" sz="3700" b="1">
                <a:solidFill>
                  <a:schemeClr val="accent2"/>
                </a:solidFill>
                <a:latin typeface="Arial" charset="0"/>
                <a:cs typeface="Arial" charset="0"/>
              </a:rPr>
              <a:t>E is small so </a:t>
            </a:r>
            <a:r>
              <a:rPr lang="es-ES" altLang="en-US" sz="3700" b="1">
                <a:solidFill>
                  <a:schemeClr val="accent2"/>
                </a:solidFill>
                <a:latin typeface="Arial" charset="0"/>
              </a:rPr>
              <a:t>NMR has low sensitivity! </a:t>
            </a:r>
            <a:endParaRPr lang="es-ES_tradnl" altLang="en-US" sz="3700" u="sng">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574" y="381000"/>
            <a:ext cx="12122426" cy="914400"/>
          </a:xfrm>
        </p:spPr>
        <p:txBody>
          <a:bodyPr>
            <a:normAutofit/>
          </a:bodyPr>
          <a:lstStyle/>
          <a:p>
            <a:r>
              <a:rPr lang="en-US" altLang="it-IT" sz="3700" b="1" dirty="0">
                <a:solidFill>
                  <a:schemeClr val="accent2"/>
                </a:solidFill>
                <a:latin typeface="Arial" charset="0"/>
                <a:cs typeface="Arial" charset="0"/>
              </a:rPr>
              <a:t>Methods</a:t>
            </a:r>
            <a:r>
              <a:rPr lang="en-US" altLang="it-IT" sz="4000" b="1" dirty="0">
                <a:latin typeface="Arial" charset="0"/>
              </a:rPr>
              <a:t> </a:t>
            </a:r>
            <a:r>
              <a:rPr lang="en-US" altLang="it-IT" sz="3700" b="1" dirty="0">
                <a:solidFill>
                  <a:schemeClr val="accent2"/>
                </a:solidFill>
                <a:latin typeface="Arial" charset="0"/>
                <a:cs typeface="Arial" charset="0"/>
              </a:rPr>
              <a:t>for Isotope Enrichment (a.k.a. “labeling”)</a:t>
            </a:r>
          </a:p>
        </p:txBody>
      </p:sp>
      <p:sp>
        <p:nvSpPr>
          <p:cNvPr id="18435" name="Rectangle 3"/>
          <p:cNvSpPr>
            <a:spLocks noGrp="1" noChangeArrowheads="1"/>
          </p:cNvSpPr>
          <p:nvPr>
            <p:ph type="body" idx="1"/>
          </p:nvPr>
        </p:nvSpPr>
        <p:spPr>
          <a:xfrm>
            <a:off x="0" y="1720850"/>
            <a:ext cx="12284765" cy="4876800"/>
          </a:xfrm>
        </p:spPr>
        <p:txBody>
          <a:bodyPr/>
          <a:lstStyle/>
          <a:p>
            <a:r>
              <a:rPr lang="en-US" altLang="it-IT" b="1" dirty="0">
                <a:latin typeface="Arial" charset="0"/>
              </a:rPr>
              <a:t>Purpose</a:t>
            </a:r>
            <a:r>
              <a:rPr lang="en-US" altLang="it-IT" dirty="0">
                <a:latin typeface="Arial" charset="0"/>
              </a:rPr>
              <a:t>: to produce protein sample enriched in </a:t>
            </a:r>
            <a:r>
              <a:rPr lang="en-US" altLang="it-IT" baseline="30000" dirty="0">
                <a:latin typeface="Arial" charset="0"/>
              </a:rPr>
              <a:t>15</a:t>
            </a:r>
            <a:r>
              <a:rPr lang="en-US" altLang="it-IT" dirty="0">
                <a:latin typeface="Arial" charset="0"/>
              </a:rPr>
              <a:t>N, </a:t>
            </a:r>
            <a:r>
              <a:rPr lang="en-US" altLang="it-IT" baseline="30000" dirty="0">
                <a:latin typeface="Arial" charset="0"/>
              </a:rPr>
              <a:t>13</a:t>
            </a:r>
            <a:r>
              <a:rPr lang="en-US" altLang="it-IT" dirty="0">
                <a:latin typeface="Arial" charset="0"/>
              </a:rPr>
              <a:t>C and/or </a:t>
            </a:r>
            <a:r>
              <a:rPr lang="en-US" altLang="it-IT" baseline="30000" dirty="0">
                <a:latin typeface="Arial" charset="0"/>
              </a:rPr>
              <a:t>2</a:t>
            </a:r>
            <a:r>
              <a:rPr lang="en-US" altLang="it-IT" dirty="0">
                <a:latin typeface="Arial" charset="0"/>
              </a:rPr>
              <a:t>H.</a:t>
            </a:r>
          </a:p>
          <a:p>
            <a:r>
              <a:rPr lang="en-US" altLang="it-IT" b="1" dirty="0">
                <a:latin typeface="Arial" charset="0"/>
              </a:rPr>
              <a:t>Biosynthetic methods</a:t>
            </a:r>
            <a:r>
              <a:rPr lang="en-US" altLang="it-IT" dirty="0">
                <a:latin typeface="Arial" charset="0"/>
              </a:rPr>
              <a:t> preferred.</a:t>
            </a:r>
          </a:p>
          <a:p>
            <a:r>
              <a:rPr lang="en-US" altLang="it-IT" b="1" dirty="0">
                <a:latin typeface="Arial" charset="0"/>
              </a:rPr>
              <a:t>Host organisms</a:t>
            </a:r>
            <a:r>
              <a:rPr lang="en-US" altLang="it-IT" dirty="0">
                <a:latin typeface="Arial" charset="0"/>
              </a:rPr>
              <a:t>: Bacterial (</a:t>
            </a:r>
            <a:r>
              <a:rPr lang="en-US" altLang="it-IT" i="1" dirty="0">
                <a:latin typeface="Arial" charset="0"/>
              </a:rPr>
              <a:t>E. coli</a:t>
            </a:r>
            <a:r>
              <a:rPr lang="en-US" altLang="it-IT" dirty="0">
                <a:latin typeface="Arial" charset="0"/>
              </a:rPr>
              <a:t>), Yeast, Fungal, Insect or Mammalian cells; Algae or cyanobacteria. Production in </a:t>
            </a:r>
            <a:r>
              <a:rPr lang="en-US" altLang="it-IT" i="1" u="sng" dirty="0">
                <a:latin typeface="Arial" charset="0"/>
              </a:rPr>
              <a:t>E. coli</a:t>
            </a:r>
            <a:r>
              <a:rPr lang="en-US" altLang="it-IT" u="sng" dirty="0">
                <a:latin typeface="Arial" charset="0"/>
              </a:rPr>
              <a:t> dominates</a:t>
            </a:r>
            <a:r>
              <a:rPr lang="en-US" altLang="it-IT" dirty="0">
                <a:latin typeface="Arial" charset="0"/>
              </a:rPr>
              <a:t> (&gt;95%)</a:t>
            </a:r>
          </a:p>
          <a:p>
            <a:r>
              <a:rPr lang="en-US" altLang="it-IT" b="1" dirty="0">
                <a:latin typeface="Arial" charset="0"/>
              </a:rPr>
              <a:t>Labeling reagents</a:t>
            </a:r>
            <a:r>
              <a:rPr lang="en-US" altLang="it-IT" dirty="0">
                <a:latin typeface="Arial" charset="0"/>
              </a:rPr>
              <a:t>: </a:t>
            </a:r>
            <a:r>
              <a:rPr lang="en-US" altLang="it-IT" baseline="30000" dirty="0">
                <a:latin typeface="Arial" charset="0"/>
              </a:rPr>
              <a:t>15</a:t>
            </a:r>
            <a:r>
              <a:rPr lang="en-US" altLang="it-IT" dirty="0">
                <a:latin typeface="Arial" charset="0"/>
              </a:rPr>
              <a:t>NH</a:t>
            </a:r>
            <a:r>
              <a:rPr lang="en-US" altLang="it-IT" baseline="-25000" dirty="0">
                <a:latin typeface="Arial" charset="0"/>
              </a:rPr>
              <a:t>4</a:t>
            </a:r>
            <a:r>
              <a:rPr lang="en-US" altLang="it-IT" dirty="0">
                <a:latin typeface="Arial" charset="0"/>
              </a:rPr>
              <a:t>Cl, [</a:t>
            </a:r>
            <a:r>
              <a:rPr lang="en-US" altLang="it-IT" baseline="30000" dirty="0">
                <a:latin typeface="Arial" charset="0"/>
              </a:rPr>
              <a:t>13</a:t>
            </a:r>
            <a:r>
              <a:rPr lang="en-US" altLang="it-IT" dirty="0">
                <a:latin typeface="Arial" charset="0"/>
              </a:rPr>
              <a:t>C]glucose, D</a:t>
            </a:r>
            <a:r>
              <a:rPr lang="en-US" altLang="it-IT" baseline="-25000" dirty="0">
                <a:latin typeface="Arial" charset="0"/>
              </a:rPr>
              <a:t>2</a:t>
            </a:r>
            <a:r>
              <a:rPr lang="en-US" altLang="it-IT" dirty="0">
                <a:latin typeface="Arial" charset="0"/>
              </a:rPr>
              <a:t>O.	</a:t>
            </a:r>
          </a:p>
          <a:p>
            <a:pPr lvl="1">
              <a:lnSpc>
                <a:spcPct val="115000"/>
              </a:lnSpc>
              <a:spcBef>
                <a:spcPct val="0"/>
              </a:spcBef>
              <a:buFont typeface="Wingdings" pitchFamily="2" charset="2"/>
              <a:buChar char="Ø"/>
            </a:pPr>
            <a:r>
              <a:rPr lang="en-US" altLang="en-US" b="1" dirty="0">
                <a:latin typeface="Arial" charset="0"/>
              </a:rPr>
              <a:t> Requires high expression in minimal media </a:t>
            </a:r>
          </a:p>
          <a:p>
            <a:pPr lvl="1">
              <a:lnSpc>
                <a:spcPct val="115000"/>
              </a:lnSpc>
              <a:spcBef>
                <a:spcPct val="0"/>
              </a:spcBef>
              <a:buFont typeface="Wingdings" pitchFamily="2" charset="2"/>
              <a:buChar char="Ø"/>
            </a:pPr>
            <a:r>
              <a:rPr lang="en-US" altLang="en-US" b="1" dirty="0">
                <a:latin typeface="Arial" charset="0"/>
              </a:rPr>
              <a:t> Extra $ (</a:t>
            </a:r>
            <a:r>
              <a:rPr lang="en-US" altLang="en-US" b="1" baseline="30000" dirty="0">
                <a:latin typeface="Arial" charset="0"/>
              </a:rPr>
              <a:t>13</a:t>
            </a:r>
            <a:r>
              <a:rPr lang="en-US" altLang="en-US" b="1" dirty="0">
                <a:latin typeface="Arial" charset="0"/>
              </a:rPr>
              <a:t>C &gt; </a:t>
            </a:r>
            <a:r>
              <a:rPr lang="en-US" altLang="en-US" b="1" baseline="30000" dirty="0">
                <a:latin typeface="Arial" charset="0"/>
              </a:rPr>
              <a:t>15</a:t>
            </a:r>
            <a:r>
              <a:rPr lang="en-US" altLang="en-US" b="1" dirty="0">
                <a:latin typeface="Arial" charset="0"/>
              </a:rPr>
              <a:t>N)</a:t>
            </a:r>
          </a:p>
          <a:p>
            <a:pPr marL="457200" lvl="1" indent="0">
              <a:lnSpc>
                <a:spcPct val="115000"/>
              </a:lnSpc>
              <a:spcBef>
                <a:spcPct val="0"/>
              </a:spcBef>
              <a:buNone/>
            </a:pPr>
            <a:r>
              <a:rPr lang="en-US" altLang="it-IT" sz="2600" b="1" dirty="0">
                <a:latin typeface="Arial" charset="0"/>
                <a:sym typeface="Wingdings" panose="05000000000000000000" pitchFamily="2" charset="2"/>
              </a:rPr>
              <a:t> Ask at Protein Structure Core Facility</a:t>
            </a:r>
            <a:endParaRPr lang="en-US" altLang="it-IT" dirty="0">
              <a:latin typeface="Arial" charset="0"/>
            </a:endParaRPr>
          </a:p>
        </p:txBody>
      </p:sp>
      <p:pic>
        <p:nvPicPr>
          <p:cNvPr id="4" name="Picture 3">
            <a:extLst>
              <a:ext uri="{FF2B5EF4-FFF2-40B4-BE49-F238E27FC236}">
                <a16:creationId xmlns:a16="http://schemas.microsoft.com/office/drawing/2014/main" id="{285986DA-A662-412E-9225-19D7BF68DD2A}"/>
              </a:ext>
            </a:extLst>
          </p:cNvPr>
          <p:cNvPicPr>
            <a:picLocks noChangeAspect="1"/>
          </p:cNvPicPr>
          <p:nvPr/>
        </p:nvPicPr>
        <p:blipFill>
          <a:blip r:embed="rId3"/>
          <a:stretch>
            <a:fillRect/>
          </a:stretch>
        </p:blipFill>
        <p:spPr>
          <a:xfrm>
            <a:off x="13950290" y="-6477000"/>
            <a:ext cx="6999019" cy="6858000"/>
          </a:xfrm>
          <a:prstGeom prst="rect">
            <a:avLst/>
          </a:prstGeom>
        </p:spPr>
      </p:pic>
      <p:grpSp>
        <p:nvGrpSpPr>
          <p:cNvPr id="5" name="Group 4">
            <a:extLst>
              <a:ext uri="{FF2B5EF4-FFF2-40B4-BE49-F238E27FC236}">
                <a16:creationId xmlns:a16="http://schemas.microsoft.com/office/drawing/2014/main" id="{7C721F4A-FCB1-4235-AC10-2220BB5DA034}"/>
              </a:ext>
            </a:extLst>
          </p:cNvPr>
          <p:cNvGrpSpPr/>
          <p:nvPr/>
        </p:nvGrpSpPr>
        <p:grpSpPr>
          <a:xfrm>
            <a:off x="12592050" y="686611"/>
            <a:ext cx="8131163" cy="10143441"/>
            <a:chOff x="12192000" y="96061"/>
            <a:chExt cx="8131163" cy="10143441"/>
          </a:xfrm>
        </p:grpSpPr>
        <p:sp>
          <p:nvSpPr>
            <p:cNvPr id="6" name="Oval 5">
              <a:extLst>
                <a:ext uri="{FF2B5EF4-FFF2-40B4-BE49-F238E27FC236}">
                  <a16:creationId xmlns:a16="http://schemas.microsoft.com/office/drawing/2014/main" id="{8E4C1C56-B34B-457C-8501-6F3C7F13DC60}"/>
                </a:ext>
              </a:extLst>
            </p:cNvPr>
            <p:cNvSpPr/>
            <p:nvPr/>
          </p:nvSpPr>
          <p:spPr>
            <a:xfrm rot="19855881">
              <a:off x="13199186" y="96061"/>
              <a:ext cx="5976715" cy="9105900"/>
            </a:xfrm>
            <a:prstGeom prst="ellipse">
              <a:avLst/>
            </a:prstGeom>
            <a:gradFill flip="none" rotWithShape="1">
              <a:gsLst>
                <a:gs pos="0">
                  <a:schemeClr val="bg1">
                    <a:lumMod val="75000"/>
                  </a:schemeClr>
                </a:gs>
                <a:gs pos="71000">
                  <a:schemeClr val="bg1"/>
                </a:gs>
                <a:gs pos="46000">
                  <a:schemeClr val="bg1"/>
                </a:gs>
                <a:gs pos="100000">
                  <a:schemeClr val="bg1">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 name="Group 6">
              <a:extLst>
                <a:ext uri="{FF2B5EF4-FFF2-40B4-BE49-F238E27FC236}">
                  <a16:creationId xmlns:a16="http://schemas.microsoft.com/office/drawing/2014/main" id="{157F24DE-96A6-4396-A9E8-8BD87B718DAC}"/>
                </a:ext>
              </a:extLst>
            </p:cNvPr>
            <p:cNvGrpSpPr/>
            <p:nvPr/>
          </p:nvGrpSpPr>
          <p:grpSpPr>
            <a:xfrm>
              <a:off x="12192000" y="1481004"/>
              <a:ext cx="8131163" cy="8758498"/>
              <a:chOff x="12192000" y="1481004"/>
              <a:chExt cx="8131163" cy="8758498"/>
            </a:xfrm>
          </p:grpSpPr>
          <p:grpSp>
            <p:nvGrpSpPr>
              <p:cNvPr id="8" name="Group 7">
                <a:extLst>
                  <a:ext uri="{FF2B5EF4-FFF2-40B4-BE49-F238E27FC236}">
                    <a16:creationId xmlns:a16="http://schemas.microsoft.com/office/drawing/2014/main" id="{7CE10EB3-E069-4EB9-9F55-F8A12582F195}"/>
                  </a:ext>
                </a:extLst>
              </p:cNvPr>
              <p:cNvGrpSpPr/>
              <p:nvPr/>
            </p:nvGrpSpPr>
            <p:grpSpPr>
              <a:xfrm>
                <a:off x="14289671" y="2124075"/>
                <a:ext cx="2449590" cy="2609850"/>
                <a:chOff x="13550241" y="571500"/>
                <a:chExt cx="6579920" cy="7010400"/>
              </a:xfrm>
            </p:grpSpPr>
            <p:pic>
              <p:nvPicPr>
                <p:cNvPr id="22" name="Picture 21">
                  <a:extLst>
                    <a:ext uri="{FF2B5EF4-FFF2-40B4-BE49-F238E27FC236}">
                      <a16:creationId xmlns:a16="http://schemas.microsoft.com/office/drawing/2014/main" id="{289A1FBB-CE0E-4792-B400-5BEF9B3751E1}"/>
                    </a:ext>
                  </a:extLst>
                </p:cNvPr>
                <p:cNvPicPr>
                  <a:picLocks noChangeAspect="1"/>
                </p:cNvPicPr>
                <p:nvPr/>
              </p:nvPicPr>
              <p:blipFill rotWithShape="1">
                <a:blip r:embed="rId3">
                  <a:clrChange>
                    <a:clrFrom>
                      <a:srgbClr val="FDFDFB"/>
                    </a:clrFrom>
                    <a:clrTo>
                      <a:srgbClr val="FDFDFB">
                        <a:alpha val="0"/>
                      </a:srgbClr>
                    </a:clrTo>
                  </a:clrChange>
                </a:blip>
                <a:srcRect r="52994"/>
                <a:stretch/>
              </p:blipFill>
              <p:spPr>
                <a:xfrm>
                  <a:off x="13550241" y="571500"/>
                  <a:ext cx="3289960" cy="6858000"/>
                </a:xfrm>
                <a:prstGeom prst="rect">
                  <a:avLst/>
                </a:prstGeom>
              </p:spPr>
            </p:pic>
            <p:pic>
              <p:nvPicPr>
                <p:cNvPr id="23" name="Picture 22">
                  <a:extLst>
                    <a:ext uri="{FF2B5EF4-FFF2-40B4-BE49-F238E27FC236}">
                      <a16:creationId xmlns:a16="http://schemas.microsoft.com/office/drawing/2014/main" id="{C94BCC7A-0A35-4D2D-AAE4-1FABEF7EC4D5}"/>
                    </a:ext>
                  </a:extLst>
                </p:cNvPr>
                <p:cNvPicPr>
                  <a:picLocks noChangeAspect="1"/>
                </p:cNvPicPr>
                <p:nvPr/>
              </p:nvPicPr>
              <p:blipFill rotWithShape="1">
                <a:blip r:embed="rId3">
                  <a:clrChange>
                    <a:clrFrom>
                      <a:srgbClr val="FDFDFB"/>
                    </a:clrFrom>
                    <a:clrTo>
                      <a:srgbClr val="FDFDFB">
                        <a:alpha val="0"/>
                      </a:srgbClr>
                    </a:clrTo>
                  </a:clrChange>
                </a:blip>
                <a:srcRect r="52994"/>
                <a:stretch/>
              </p:blipFill>
              <p:spPr>
                <a:xfrm rot="10800000">
                  <a:off x="16840201" y="723900"/>
                  <a:ext cx="3289960" cy="6858000"/>
                </a:xfrm>
                <a:prstGeom prst="rect">
                  <a:avLst/>
                </a:prstGeom>
              </p:spPr>
            </p:pic>
          </p:grpSp>
          <p:sp>
            <p:nvSpPr>
              <p:cNvPr id="9" name="Arc 8">
                <a:extLst>
                  <a:ext uri="{FF2B5EF4-FFF2-40B4-BE49-F238E27FC236}">
                    <a16:creationId xmlns:a16="http://schemas.microsoft.com/office/drawing/2014/main" id="{11A489C6-65E3-4DEE-9BD8-5705AB1AA582}"/>
                  </a:ext>
                </a:extLst>
              </p:cNvPr>
              <p:cNvSpPr/>
              <p:nvPr/>
            </p:nvSpPr>
            <p:spPr>
              <a:xfrm>
                <a:off x="14154149" y="1989273"/>
                <a:ext cx="2585112" cy="2553114"/>
              </a:xfrm>
              <a:prstGeom prst="arc">
                <a:avLst>
                  <a:gd name="adj1" fmla="val 11906408"/>
                  <a:gd name="adj2" fmla="val 18207590"/>
                </a:avLst>
              </a:prstGeom>
              <a:ln w="88900">
                <a:solidFill>
                  <a:srgbClr val="00B050"/>
                </a:solidFill>
                <a:headEnd type="none" w="sm" len="sm"/>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0" name="TextBox 9">
                <a:extLst>
                  <a:ext uri="{FF2B5EF4-FFF2-40B4-BE49-F238E27FC236}">
                    <a16:creationId xmlns:a16="http://schemas.microsoft.com/office/drawing/2014/main" id="{D515DD75-94DE-4C0B-AF56-60994DBEED59}"/>
                  </a:ext>
                </a:extLst>
              </p:cNvPr>
              <p:cNvSpPr txBox="1"/>
              <p:nvPr/>
            </p:nvSpPr>
            <p:spPr>
              <a:xfrm>
                <a:off x="13182600" y="1481004"/>
                <a:ext cx="2213306" cy="1015663"/>
              </a:xfrm>
              <a:prstGeom prst="rect">
                <a:avLst/>
              </a:prstGeom>
              <a:noFill/>
            </p:spPr>
            <p:txBody>
              <a:bodyPr wrap="square" rtlCol="0">
                <a:spAutoFit/>
              </a:bodyPr>
              <a:lstStyle/>
              <a:p>
                <a:r>
                  <a:rPr lang="en-US" sz="3000" b="1" dirty="0">
                    <a:solidFill>
                      <a:schemeClr val="accent6"/>
                    </a:solidFill>
                  </a:rPr>
                  <a:t>Gene coding protein</a:t>
                </a:r>
                <a:endParaRPr lang="LID4096" sz="3000" b="1" dirty="0">
                  <a:solidFill>
                    <a:schemeClr val="accent6"/>
                  </a:solidFill>
                </a:endParaRPr>
              </a:p>
            </p:txBody>
          </p:sp>
          <p:sp>
            <p:nvSpPr>
              <p:cNvPr id="11" name="TextBox 10">
                <a:extLst>
                  <a:ext uri="{FF2B5EF4-FFF2-40B4-BE49-F238E27FC236}">
                    <a16:creationId xmlns:a16="http://schemas.microsoft.com/office/drawing/2014/main" id="{461D5565-9011-4B00-BBF5-671FEBE561C5}"/>
                  </a:ext>
                </a:extLst>
              </p:cNvPr>
              <p:cNvSpPr txBox="1"/>
              <p:nvPr/>
            </p:nvSpPr>
            <p:spPr>
              <a:xfrm>
                <a:off x="15163990" y="3152001"/>
                <a:ext cx="916372" cy="553998"/>
              </a:xfrm>
              <a:prstGeom prst="rect">
                <a:avLst/>
              </a:prstGeom>
              <a:noFill/>
            </p:spPr>
            <p:txBody>
              <a:bodyPr wrap="square" rtlCol="0">
                <a:spAutoFit/>
              </a:bodyPr>
              <a:lstStyle/>
              <a:p>
                <a:r>
                  <a:rPr lang="en-US" sz="3000" b="1" dirty="0">
                    <a:solidFill>
                      <a:srgbClr val="0070C0"/>
                    </a:solidFill>
                  </a:rPr>
                  <a:t>DNA</a:t>
                </a:r>
                <a:endParaRPr lang="LID4096" sz="3000" b="1" dirty="0">
                  <a:solidFill>
                    <a:srgbClr val="0070C0"/>
                  </a:solidFill>
                </a:endParaRPr>
              </a:p>
            </p:txBody>
          </p:sp>
          <p:sp>
            <p:nvSpPr>
              <p:cNvPr id="12" name="TextBox 11">
                <a:extLst>
                  <a:ext uri="{FF2B5EF4-FFF2-40B4-BE49-F238E27FC236}">
                    <a16:creationId xmlns:a16="http://schemas.microsoft.com/office/drawing/2014/main" id="{BA43FC1A-12B7-4B1D-A158-D1F883D625AD}"/>
                  </a:ext>
                </a:extLst>
              </p:cNvPr>
              <p:cNvSpPr txBox="1"/>
              <p:nvPr/>
            </p:nvSpPr>
            <p:spPr>
              <a:xfrm>
                <a:off x="12192000" y="7523105"/>
                <a:ext cx="1640471" cy="738664"/>
              </a:xfrm>
              <a:prstGeom prst="rect">
                <a:avLst/>
              </a:prstGeom>
              <a:noFill/>
            </p:spPr>
            <p:txBody>
              <a:bodyPr wrap="square" rtlCol="0">
                <a:spAutoFit/>
              </a:bodyPr>
              <a:lstStyle/>
              <a:p>
                <a:r>
                  <a:rPr lang="en-US" sz="4200" b="1" baseline="30000" dirty="0"/>
                  <a:t>15</a:t>
                </a:r>
                <a:r>
                  <a:rPr lang="en-US" sz="4200" b="1" dirty="0"/>
                  <a:t>NH</a:t>
                </a:r>
                <a:r>
                  <a:rPr lang="en-US" sz="4200" b="1" baseline="-25000" dirty="0"/>
                  <a:t>4</a:t>
                </a:r>
                <a:endParaRPr lang="LID4096" sz="4200" b="1" baseline="-25000" dirty="0"/>
              </a:p>
            </p:txBody>
          </p:sp>
          <p:sp>
            <p:nvSpPr>
              <p:cNvPr id="13" name="TextBox 12">
                <a:extLst>
                  <a:ext uri="{FF2B5EF4-FFF2-40B4-BE49-F238E27FC236}">
                    <a16:creationId xmlns:a16="http://schemas.microsoft.com/office/drawing/2014/main" id="{2C03FA1D-50D5-4968-A6C4-56FA15FA552C}"/>
                  </a:ext>
                </a:extLst>
              </p:cNvPr>
              <p:cNvSpPr txBox="1"/>
              <p:nvPr/>
            </p:nvSpPr>
            <p:spPr>
              <a:xfrm>
                <a:off x="12702759" y="8522938"/>
                <a:ext cx="3145421" cy="738664"/>
              </a:xfrm>
              <a:prstGeom prst="rect">
                <a:avLst/>
              </a:prstGeom>
              <a:noFill/>
            </p:spPr>
            <p:txBody>
              <a:bodyPr wrap="square" rtlCol="0">
                <a:spAutoFit/>
              </a:bodyPr>
              <a:lstStyle/>
              <a:p>
                <a:r>
                  <a:rPr lang="en-US" sz="4200" b="1" baseline="30000" dirty="0"/>
                  <a:t>13</a:t>
                </a:r>
                <a:r>
                  <a:rPr lang="en-US" sz="4200" b="1" dirty="0"/>
                  <a:t>C-glucose</a:t>
                </a:r>
                <a:endParaRPr lang="LID4096" sz="4200" b="1" baseline="-25000" dirty="0"/>
              </a:p>
            </p:txBody>
          </p:sp>
          <p:sp>
            <p:nvSpPr>
              <p:cNvPr id="14" name="Freeform: Shape 13">
                <a:extLst>
                  <a:ext uri="{FF2B5EF4-FFF2-40B4-BE49-F238E27FC236}">
                    <a16:creationId xmlns:a16="http://schemas.microsoft.com/office/drawing/2014/main" id="{2CBB1877-008F-4F0F-A1FB-2C5693E68EDE}"/>
                  </a:ext>
                </a:extLst>
              </p:cNvPr>
              <p:cNvSpPr/>
              <p:nvPr/>
            </p:nvSpPr>
            <p:spPr>
              <a:xfrm>
                <a:off x="17089737" y="2732736"/>
                <a:ext cx="1066800" cy="2076501"/>
              </a:xfrm>
              <a:custGeom>
                <a:avLst/>
                <a:gdLst>
                  <a:gd name="connsiteX0" fmla="*/ 0 w 1066800"/>
                  <a:gd name="connsiteY0" fmla="*/ 0 h 2076501"/>
                  <a:gd name="connsiteX1" fmla="*/ 76200 w 1066800"/>
                  <a:gd name="connsiteY1" fmla="*/ 95250 h 2076501"/>
                  <a:gd name="connsiteX2" fmla="*/ 114300 w 1066800"/>
                  <a:gd name="connsiteY2" fmla="*/ 152400 h 2076501"/>
                  <a:gd name="connsiteX3" fmla="*/ 95250 w 1066800"/>
                  <a:gd name="connsiteY3" fmla="*/ 228600 h 2076501"/>
                  <a:gd name="connsiteX4" fmla="*/ 114300 w 1066800"/>
                  <a:gd name="connsiteY4" fmla="*/ 304800 h 2076501"/>
                  <a:gd name="connsiteX5" fmla="*/ 266700 w 1066800"/>
                  <a:gd name="connsiteY5" fmla="*/ 361950 h 2076501"/>
                  <a:gd name="connsiteX6" fmla="*/ 228600 w 1066800"/>
                  <a:gd name="connsiteY6" fmla="*/ 495300 h 2076501"/>
                  <a:gd name="connsiteX7" fmla="*/ 209550 w 1066800"/>
                  <a:gd name="connsiteY7" fmla="*/ 552450 h 2076501"/>
                  <a:gd name="connsiteX8" fmla="*/ 304800 w 1066800"/>
                  <a:gd name="connsiteY8" fmla="*/ 685800 h 2076501"/>
                  <a:gd name="connsiteX9" fmla="*/ 323850 w 1066800"/>
                  <a:gd name="connsiteY9" fmla="*/ 742950 h 2076501"/>
                  <a:gd name="connsiteX10" fmla="*/ 438150 w 1066800"/>
                  <a:gd name="connsiteY10" fmla="*/ 781050 h 2076501"/>
                  <a:gd name="connsiteX11" fmla="*/ 419100 w 1066800"/>
                  <a:gd name="connsiteY11" fmla="*/ 952500 h 2076501"/>
                  <a:gd name="connsiteX12" fmla="*/ 476250 w 1066800"/>
                  <a:gd name="connsiteY12" fmla="*/ 971550 h 2076501"/>
                  <a:gd name="connsiteX13" fmla="*/ 495300 w 1066800"/>
                  <a:gd name="connsiteY13" fmla="*/ 1047750 h 2076501"/>
                  <a:gd name="connsiteX14" fmla="*/ 552450 w 1066800"/>
                  <a:gd name="connsiteY14" fmla="*/ 1066800 h 2076501"/>
                  <a:gd name="connsiteX15" fmla="*/ 609600 w 1066800"/>
                  <a:gd name="connsiteY15" fmla="*/ 1104900 h 2076501"/>
                  <a:gd name="connsiteX16" fmla="*/ 628650 w 1066800"/>
                  <a:gd name="connsiteY16" fmla="*/ 1162050 h 2076501"/>
                  <a:gd name="connsiteX17" fmla="*/ 647700 w 1066800"/>
                  <a:gd name="connsiteY17" fmla="*/ 1257300 h 2076501"/>
                  <a:gd name="connsiteX18" fmla="*/ 781050 w 1066800"/>
                  <a:gd name="connsiteY18" fmla="*/ 1409700 h 2076501"/>
                  <a:gd name="connsiteX19" fmla="*/ 781050 w 1066800"/>
                  <a:gd name="connsiteY19" fmla="*/ 1524000 h 2076501"/>
                  <a:gd name="connsiteX20" fmla="*/ 800100 w 1066800"/>
                  <a:gd name="connsiteY20" fmla="*/ 1581150 h 2076501"/>
                  <a:gd name="connsiteX21" fmla="*/ 838200 w 1066800"/>
                  <a:gd name="connsiteY21" fmla="*/ 1638300 h 2076501"/>
                  <a:gd name="connsiteX22" fmla="*/ 971550 w 1066800"/>
                  <a:gd name="connsiteY22" fmla="*/ 1714500 h 2076501"/>
                  <a:gd name="connsiteX23" fmla="*/ 1009650 w 1066800"/>
                  <a:gd name="connsiteY23" fmla="*/ 1771650 h 2076501"/>
                  <a:gd name="connsiteX24" fmla="*/ 952500 w 1066800"/>
                  <a:gd name="connsiteY24" fmla="*/ 1828800 h 2076501"/>
                  <a:gd name="connsiteX25" fmla="*/ 971550 w 1066800"/>
                  <a:gd name="connsiteY25" fmla="*/ 2000250 h 2076501"/>
                  <a:gd name="connsiteX26" fmla="*/ 990600 w 1066800"/>
                  <a:gd name="connsiteY26" fmla="*/ 2057400 h 2076501"/>
                  <a:gd name="connsiteX27" fmla="*/ 1066800 w 1066800"/>
                  <a:gd name="connsiteY27" fmla="*/ 2076450 h 207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076501">
                    <a:moveTo>
                      <a:pt x="0" y="0"/>
                    </a:moveTo>
                    <a:cubicBezTo>
                      <a:pt x="25400" y="31750"/>
                      <a:pt x="51804" y="62722"/>
                      <a:pt x="76200" y="95250"/>
                    </a:cubicBezTo>
                    <a:cubicBezTo>
                      <a:pt x="89937" y="113566"/>
                      <a:pt x="111062" y="129735"/>
                      <a:pt x="114300" y="152400"/>
                    </a:cubicBezTo>
                    <a:cubicBezTo>
                      <a:pt x="118003" y="178319"/>
                      <a:pt x="101600" y="203200"/>
                      <a:pt x="95250" y="228600"/>
                    </a:cubicBezTo>
                    <a:cubicBezTo>
                      <a:pt x="101600" y="254000"/>
                      <a:pt x="99777" y="283015"/>
                      <a:pt x="114300" y="304800"/>
                    </a:cubicBezTo>
                    <a:cubicBezTo>
                      <a:pt x="144486" y="350080"/>
                      <a:pt x="225232" y="353656"/>
                      <a:pt x="266700" y="361950"/>
                    </a:cubicBezTo>
                    <a:cubicBezTo>
                      <a:pt x="221025" y="498976"/>
                      <a:pt x="276440" y="327858"/>
                      <a:pt x="228600" y="495300"/>
                    </a:cubicBezTo>
                    <a:cubicBezTo>
                      <a:pt x="223083" y="514608"/>
                      <a:pt x="215900" y="533400"/>
                      <a:pt x="209550" y="552450"/>
                    </a:cubicBezTo>
                    <a:cubicBezTo>
                      <a:pt x="340558" y="639789"/>
                      <a:pt x="338330" y="585209"/>
                      <a:pt x="304800" y="685800"/>
                    </a:cubicBezTo>
                    <a:cubicBezTo>
                      <a:pt x="311150" y="704850"/>
                      <a:pt x="307510" y="731278"/>
                      <a:pt x="323850" y="742950"/>
                    </a:cubicBezTo>
                    <a:cubicBezTo>
                      <a:pt x="356530" y="766293"/>
                      <a:pt x="438150" y="781050"/>
                      <a:pt x="438150" y="781050"/>
                    </a:cubicBezTo>
                    <a:cubicBezTo>
                      <a:pt x="425450" y="819150"/>
                      <a:pt x="371475" y="904875"/>
                      <a:pt x="419100" y="952500"/>
                    </a:cubicBezTo>
                    <a:cubicBezTo>
                      <a:pt x="433299" y="966699"/>
                      <a:pt x="457200" y="965200"/>
                      <a:pt x="476250" y="971550"/>
                    </a:cubicBezTo>
                    <a:cubicBezTo>
                      <a:pt x="482600" y="996950"/>
                      <a:pt x="478944" y="1027306"/>
                      <a:pt x="495300" y="1047750"/>
                    </a:cubicBezTo>
                    <a:cubicBezTo>
                      <a:pt x="507844" y="1063430"/>
                      <a:pt x="534489" y="1057820"/>
                      <a:pt x="552450" y="1066800"/>
                    </a:cubicBezTo>
                    <a:cubicBezTo>
                      <a:pt x="572928" y="1077039"/>
                      <a:pt x="590550" y="1092200"/>
                      <a:pt x="609600" y="1104900"/>
                    </a:cubicBezTo>
                    <a:cubicBezTo>
                      <a:pt x="615950" y="1123950"/>
                      <a:pt x="623780" y="1142569"/>
                      <a:pt x="628650" y="1162050"/>
                    </a:cubicBezTo>
                    <a:cubicBezTo>
                      <a:pt x="636503" y="1193462"/>
                      <a:pt x="634302" y="1227823"/>
                      <a:pt x="647700" y="1257300"/>
                    </a:cubicBezTo>
                    <a:cubicBezTo>
                      <a:pt x="696015" y="1363593"/>
                      <a:pt x="706092" y="1359728"/>
                      <a:pt x="781050" y="1409700"/>
                    </a:cubicBezTo>
                    <a:cubicBezTo>
                      <a:pt x="831850" y="1562100"/>
                      <a:pt x="781050" y="1371600"/>
                      <a:pt x="781050" y="1524000"/>
                    </a:cubicBezTo>
                    <a:cubicBezTo>
                      <a:pt x="781050" y="1544080"/>
                      <a:pt x="791120" y="1563189"/>
                      <a:pt x="800100" y="1581150"/>
                    </a:cubicBezTo>
                    <a:cubicBezTo>
                      <a:pt x="810339" y="1601628"/>
                      <a:pt x="822011" y="1622111"/>
                      <a:pt x="838200" y="1638300"/>
                    </a:cubicBezTo>
                    <a:cubicBezTo>
                      <a:pt x="865126" y="1665226"/>
                      <a:pt x="941668" y="1699559"/>
                      <a:pt x="971550" y="1714500"/>
                    </a:cubicBezTo>
                    <a:cubicBezTo>
                      <a:pt x="984250" y="1733550"/>
                      <a:pt x="1013414" y="1749066"/>
                      <a:pt x="1009650" y="1771650"/>
                    </a:cubicBezTo>
                    <a:cubicBezTo>
                      <a:pt x="1005221" y="1798224"/>
                      <a:pt x="956929" y="1802226"/>
                      <a:pt x="952500" y="1828800"/>
                    </a:cubicBezTo>
                    <a:cubicBezTo>
                      <a:pt x="943047" y="1885519"/>
                      <a:pt x="962097" y="1943531"/>
                      <a:pt x="971550" y="2000250"/>
                    </a:cubicBezTo>
                    <a:cubicBezTo>
                      <a:pt x="974851" y="2020057"/>
                      <a:pt x="976401" y="2043201"/>
                      <a:pt x="990600" y="2057400"/>
                    </a:cubicBezTo>
                    <a:cubicBezTo>
                      <a:pt x="1011658" y="2078458"/>
                      <a:pt x="1040988" y="2076450"/>
                      <a:pt x="1066800" y="2076450"/>
                    </a:cubicBezTo>
                  </a:path>
                </a:pathLst>
              </a:cu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2" descr="https://miro.medium.com/v2/resize:fit:1200/1*FDmf-Ak_cx7s1XINO5hFdw.png">
                <a:extLst>
                  <a:ext uri="{FF2B5EF4-FFF2-40B4-BE49-F238E27FC236}">
                    <a16:creationId xmlns:a16="http://schemas.microsoft.com/office/drawing/2014/main" id="{AB5A4491-26E1-4849-9C74-5934A77D041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5667"/>
              <a:stretch/>
            </p:blipFill>
            <p:spPr bwMode="auto">
              <a:xfrm>
                <a:off x="16776871" y="5210283"/>
                <a:ext cx="1837142" cy="2107681"/>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59E6229D-0CDF-41A4-8AC5-DA07BF7942B4}"/>
                  </a:ext>
                </a:extLst>
              </p:cNvPr>
              <p:cNvSpPr/>
              <p:nvPr/>
            </p:nvSpPr>
            <p:spPr>
              <a:xfrm>
                <a:off x="13392150" y="5598675"/>
                <a:ext cx="3267075" cy="1907025"/>
              </a:xfrm>
              <a:custGeom>
                <a:avLst/>
                <a:gdLst>
                  <a:gd name="connsiteX0" fmla="*/ 0 w 3171825"/>
                  <a:gd name="connsiteY0" fmla="*/ 1857375 h 1857375"/>
                  <a:gd name="connsiteX1" fmla="*/ 762000 w 3171825"/>
                  <a:gd name="connsiteY1" fmla="*/ 323850 h 1857375"/>
                  <a:gd name="connsiteX2" fmla="*/ 3171825 w 3171825"/>
                  <a:gd name="connsiteY2" fmla="*/ 0 h 1857375"/>
                  <a:gd name="connsiteX0" fmla="*/ 0 w 3171825"/>
                  <a:gd name="connsiteY0" fmla="*/ 1857375 h 1857375"/>
                  <a:gd name="connsiteX1" fmla="*/ 1285875 w 3171825"/>
                  <a:gd name="connsiteY1" fmla="*/ 381000 h 1857375"/>
                  <a:gd name="connsiteX2" fmla="*/ 3171825 w 3171825"/>
                  <a:gd name="connsiteY2" fmla="*/ 0 h 1857375"/>
                  <a:gd name="connsiteX0" fmla="*/ 0 w 3162300"/>
                  <a:gd name="connsiteY0" fmla="*/ 2190750 h 2190750"/>
                  <a:gd name="connsiteX1" fmla="*/ 1285875 w 3162300"/>
                  <a:gd name="connsiteY1" fmla="*/ 714375 h 2190750"/>
                  <a:gd name="connsiteX2" fmla="*/ 3162300 w 3162300"/>
                  <a:gd name="connsiteY2" fmla="*/ 0 h 2190750"/>
                  <a:gd name="connsiteX0" fmla="*/ 0 w 3162300"/>
                  <a:gd name="connsiteY0" fmla="*/ 2190750 h 2190750"/>
                  <a:gd name="connsiteX1" fmla="*/ 933450 w 3162300"/>
                  <a:gd name="connsiteY1" fmla="*/ 657225 h 2190750"/>
                  <a:gd name="connsiteX2" fmla="*/ 3162300 w 3162300"/>
                  <a:gd name="connsiteY2" fmla="*/ 0 h 2190750"/>
                  <a:gd name="connsiteX0" fmla="*/ 0 w 3267075"/>
                  <a:gd name="connsiteY0" fmla="*/ 1707059 h 1707059"/>
                  <a:gd name="connsiteX1" fmla="*/ 933450 w 3267075"/>
                  <a:gd name="connsiteY1" fmla="*/ 173534 h 1707059"/>
                  <a:gd name="connsiteX2" fmla="*/ 3267075 w 3267075"/>
                  <a:gd name="connsiteY2" fmla="*/ 30659 h 1707059"/>
                  <a:gd name="connsiteX0" fmla="*/ 0 w 3267075"/>
                  <a:gd name="connsiteY0" fmla="*/ 1907025 h 1907025"/>
                  <a:gd name="connsiteX1" fmla="*/ 933450 w 3267075"/>
                  <a:gd name="connsiteY1" fmla="*/ 373500 h 1907025"/>
                  <a:gd name="connsiteX2" fmla="*/ 3267075 w 3267075"/>
                  <a:gd name="connsiteY2" fmla="*/ 230625 h 1907025"/>
                </a:gdLst>
                <a:ahLst/>
                <a:cxnLst>
                  <a:cxn ang="0">
                    <a:pos x="connsiteX0" y="connsiteY0"/>
                  </a:cxn>
                  <a:cxn ang="0">
                    <a:pos x="connsiteX1" y="connsiteY1"/>
                  </a:cxn>
                  <a:cxn ang="0">
                    <a:pos x="connsiteX2" y="connsiteY2"/>
                  </a:cxn>
                </a:cxnLst>
                <a:rect l="l" t="t" r="r" b="b"/>
                <a:pathLst>
                  <a:path w="3267075" h="1907025">
                    <a:moveTo>
                      <a:pt x="0" y="1907025"/>
                    </a:moveTo>
                    <a:cubicBezTo>
                      <a:pt x="116681" y="1295043"/>
                      <a:pt x="388938" y="652900"/>
                      <a:pt x="933450" y="373500"/>
                    </a:cubicBezTo>
                    <a:cubicBezTo>
                      <a:pt x="1477962" y="94100"/>
                      <a:pt x="2440781" y="-228956"/>
                      <a:pt x="3267075" y="230625"/>
                    </a:cubicBezTo>
                  </a:path>
                </a:pathLst>
              </a:custGeom>
              <a:ln>
                <a:solidFill>
                  <a:srgbClr val="FF0000"/>
                </a:solidFill>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17" name="Freeform: Shape 16">
                <a:extLst>
                  <a:ext uri="{FF2B5EF4-FFF2-40B4-BE49-F238E27FC236}">
                    <a16:creationId xmlns:a16="http://schemas.microsoft.com/office/drawing/2014/main" id="{A0CA421F-E286-42AA-B100-167D0BBE8E9A}"/>
                  </a:ext>
                </a:extLst>
              </p:cNvPr>
              <p:cNvSpPr/>
              <p:nvPr/>
            </p:nvSpPr>
            <p:spPr>
              <a:xfrm>
                <a:off x="14289671" y="6356215"/>
                <a:ext cx="2264779" cy="2190750"/>
              </a:xfrm>
              <a:custGeom>
                <a:avLst/>
                <a:gdLst>
                  <a:gd name="connsiteX0" fmla="*/ 0 w 3171825"/>
                  <a:gd name="connsiteY0" fmla="*/ 1857375 h 1857375"/>
                  <a:gd name="connsiteX1" fmla="*/ 762000 w 3171825"/>
                  <a:gd name="connsiteY1" fmla="*/ 323850 h 1857375"/>
                  <a:gd name="connsiteX2" fmla="*/ 3171825 w 3171825"/>
                  <a:gd name="connsiteY2" fmla="*/ 0 h 1857375"/>
                  <a:gd name="connsiteX0" fmla="*/ 0 w 3171825"/>
                  <a:gd name="connsiteY0" fmla="*/ 1857375 h 1857375"/>
                  <a:gd name="connsiteX1" fmla="*/ 1285875 w 3171825"/>
                  <a:gd name="connsiteY1" fmla="*/ 381000 h 1857375"/>
                  <a:gd name="connsiteX2" fmla="*/ 3171825 w 3171825"/>
                  <a:gd name="connsiteY2" fmla="*/ 0 h 1857375"/>
                  <a:gd name="connsiteX0" fmla="*/ 0 w 3162300"/>
                  <a:gd name="connsiteY0" fmla="*/ 2190750 h 2190750"/>
                  <a:gd name="connsiteX1" fmla="*/ 1285875 w 3162300"/>
                  <a:gd name="connsiteY1" fmla="*/ 714375 h 2190750"/>
                  <a:gd name="connsiteX2" fmla="*/ 3162300 w 3162300"/>
                  <a:gd name="connsiteY2" fmla="*/ 0 h 2190750"/>
                  <a:gd name="connsiteX0" fmla="*/ 0 w 3162300"/>
                  <a:gd name="connsiteY0" fmla="*/ 2190750 h 2190750"/>
                  <a:gd name="connsiteX1" fmla="*/ 933450 w 3162300"/>
                  <a:gd name="connsiteY1" fmla="*/ 657225 h 2190750"/>
                  <a:gd name="connsiteX2" fmla="*/ 3162300 w 3162300"/>
                  <a:gd name="connsiteY2" fmla="*/ 0 h 2190750"/>
                </a:gdLst>
                <a:ahLst/>
                <a:cxnLst>
                  <a:cxn ang="0">
                    <a:pos x="connsiteX0" y="connsiteY0"/>
                  </a:cxn>
                  <a:cxn ang="0">
                    <a:pos x="connsiteX1" y="connsiteY1"/>
                  </a:cxn>
                  <a:cxn ang="0">
                    <a:pos x="connsiteX2" y="connsiteY2"/>
                  </a:cxn>
                </a:cxnLst>
                <a:rect l="l" t="t" r="r" b="b"/>
                <a:pathLst>
                  <a:path w="3162300" h="2190750">
                    <a:moveTo>
                      <a:pt x="0" y="2190750"/>
                    </a:moveTo>
                    <a:cubicBezTo>
                      <a:pt x="116681" y="1578768"/>
                      <a:pt x="406400" y="1022350"/>
                      <a:pt x="933450" y="657225"/>
                    </a:cubicBezTo>
                    <a:cubicBezTo>
                      <a:pt x="1460500" y="292100"/>
                      <a:pt x="2221706" y="7144"/>
                      <a:pt x="3162300" y="0"/>
                    </a:cubicBezTo>
                  </a:path>
                </a:pathLst>
              </a:custGeom>
              <a:ln>
                <a:solidFill>
                  <a:srgbClr val="FF0000"/>
                </a:solidFill>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18" name="TextBox 17">
                <a:extLst>
                  <a:ext uri="{FF2B5EF4-FFF2-40B4-BE49-F238E27FC236}">
                    <a16:creationId xmlns:a16="http://schemas.microsoft.com/office/drawing/2014/main" id="{A76148F5-0E27-443B-9BD2-E447231EF1F5}"/>
                  </a:ext>
                </a:extLst>
              </p:cNvPr>
              <p:cNvSpPr txBox="1"/>
              <p:nvPr/>
            </p:nvSpPr>
            <p:spPr>
              <a:xfrm>
                <a:off x="17698351" y="3400632"/>
                <a:ext cx="916372" cy="553998"/>
              </a:xfrm>
              <a:prstGeom prst="rect">
                <a:avLst/>
              </a:prstGeom>
              <a:noFill/>
            </p:spPr>
            <p:txBody>
              <a:bodyPr wrap="square" rtlCol="0">
                <a:spAutoFit/>
              </a:bodyPr>
              <a:lstStyle/>
              <a:p>
                <a:r>
                  <a:rPr lang="en-US" sz="3000" b="1" dirty="0"/>
                  <a:t>RNA</a:t>
                </a:r>
                <a:endParaRPr lang="LID4096" sz="3000" b="1" dirty="0"/>
              </a:p>
            </p:txBody>
          </p:sp>
          <p:sp>
            <p:nvSpPr>
              <p:cNvPr id="19" name="TextBox 18">
                <a:extLst>
                  <a:ext uri="{FF2B5EF4-FFF2-40B4-BE49-F238E27FC236}">
                    <a16:creationId xmlns:a16="http://schemas.microsoft.com/office/drawing/2014/main" id="{E3AE1E28-B7CF-450A-8836-9C2DFD9FE764}"/>
                  </a:ext>
                </a:extLst>
              </p:cNvPr>
              <p:cNvSpPr txBox="1"/>
              <p:nvPr/>
            </p:nvSpPr>
            <p:spPr>
              <a:xfrm>
                <a:off x="16936909" y="7197525"/>
                <a:ext cx="1677104" cy="553998"/>
              </a:xfrm>
              <a:prstGeom prst="rect">
                <a:avLst/>
              </a:prstGeom>
              <a:noFill/>
            </p:spPr>
            <p:txBody>
              <a:bodyPr wrap="square" rtlCol="0">
                <a:spAutoFit/>
              </a:bodyPr>
              <a:lstStyle/>
              <a:p>
                <a:r>
                  <a:rPr lang="en-US" sz="3000" b="1" dirty="0"/>
                  <a:t>Protein</a:t>
                </a:r>
                <a:endParaRPr lang="LID4096" sz="3000" b="1" dirty="0"/>
              </a:p>
            </p:txBody>
          </p:sp>
          <p:sp>
            <p:nvSpPr>
              <p:cNvPr id="20" name="Freeform: Shape 19">
                <a:extLst>
                  <a:ext uri="{FF2B5EF4-FFF2-40B4-BE49-F238E27FC236}">
                    <a16:creationId xmlns:a16="http://schemas.microsoft.com/office/drawing/2014/main" id="{48D0905D-1C9D-4803-89DA-8A3B100A7732}"/>
                  </a:ext>
                </a:extLst>
              </p:cNvPr>
              <p:cNvSpPr/>
              <p:nvPr/>
            </p:nvSpPr>
            <p:spPr>
              <a:xfrm>
                <a:off x="18416442" y="8370910"/>
                <a:ext cx="1906721" cy="1868592"/>
              </a:xfrm>
              <a:custGeom>
                <a:avLst/>
                <a:gdLst>
                  <a:gd name="connsiteX0" fmla="*/ 191766 w 1804968"/>
                  <a:gd name="connsiteY0" fmla="*/ 0 h 1466850"/>
                  <a:gd name="connsiteX1" fmla="*/ 134616 w 1804968"/>
                  <a:gd name="connsiteY1" fmla="*/ 971550 h 1466850"/>
                  <a:gd name="connsiteX2" fmla="*/ 1715766 w 1804968"/>
                  <a:gd name="connsiteY2" fmla="*/ 228600 h 1466850"/>
                  <a:gd name="connsiteX3" fmla="*/ 1468116 w 1804968"/>
                  <a:gd name="connsiteY3" fmla="*/ 1466850 h 1466850"/>
                  <a:gd name="connsiteX0" fmla="*/ 191766 w 1846329"/>
                  <a:gd name="connsiteY0" fmla="*/ 0 h 1351989"/>
                  <a:gd name="connsiteX1" fmla="*/ 134616 w 1846329"/>
                  <a:gd name="connsiteY1" fmla="*/ 971550 h 1351989"/>
                  <a:gd name="connsiteX2" fmla="*/ 1715766 w 1846329"/>
                  <a:gd name="connsiteY2" fmla="*/ 228600 h 1351989"/>
                  <a:gd name="connsiteX3" fmla="*/ 1594636 w 1846329"/>
                  <a:gd name="connsiteY3" fmla="*/ 1351989 h 1351989"/>
                  <a:gd name="connsiteX0" fmla="*/ 159869 w 1646209"/>
                  <a:gd name="connsiteY0" fmla="*/ 0 h 1351989"/>
                  <a:gd name="connsiteX1" fmla="*/ 102719 w 1646209"/>
                  <a:gd name="connsiteY1" fmla="*/ 971550 h 1351989"/>
                  <a:gd name="connsiteX2" fmla="*/ 1243582 w 1646209"/>
                  <a:gd name="connsiteY2" fmla="*/ 586966 h 1351989"/>
                  <a:gd name="connsiteX3" fmla="*/ 1562739 w 1646209"/>
                  <a:gd name="connsiteY3" fmla="*/ 1351989 h 1351989"/>
                  <a:gd name="connsiteX0" fmla="*/ 116736 w 1601321"/>
                  <a:gd name="connsiteY0" fmla="*/ 0 h 1351989"/>
                  <a:gd name="connsiteX1" fmla="*/ 135497 w 1601321"/>
                  <a:gd name="connsiteY1" fmla="*/ 751017 h 1351989"/>
                  <a:gd name="connsiteX2" fmla="*/ 1200449 w 1601321"/>
                  <a:gd name="connsiteY2" fmla="*/ 586966 h 1351989"/>
                  <a:gd name="connsiteX3" fmla="*/ 1519606 w 1601321"/>
                  <a:gd name="connsiteY3" fmla="*/ 1351989 h 1351989"/>
                  <a:gd name="connsiteX0" fmla="*/ 116736 w 1519606"/>
                  <a:gd name="connsiteY0" fmla="*/ 0 h 1351989"/>
                  <a:gd name="connsiteX1" fmla="*/ 135497 w 1519606"/>
                  <a:gd name="connsiteY1" fmla="*/ 751017 h 1351989"/>
                  <a:gd name="connsiteX2" fmla="*/ 1200449 w 1519606"/>
                  <a:gd name="connsiteY2" fmla="*/ 586966 h 1351989"/>
                  <a:gd name="connsiteX3" fmla="*/ 1519606 w 1519606"/>
                  <a:gd name="connsiteY3" fmla="*/ 1351989 h 1351989"/>
                </a:gdLst>
                <a:ahLst/>
                <a:cxnLst>
                  <a:cxn ang="0">
                    <a:pos x="connsiteX0" y="connsiteY0"/>
                  </a:cxn>
                  <a:cxn ang="0">
                    <a:pos x="connsiteX1" y="connsiteY1"/>
                  </a:cxn>
                  <a:cxn ang="0">
                    <a:pos x="connsiteX2" y="connsiteY2"/>
                  </a:cxn>
                  <a:cxn ang="0">
                    <a:pos x="connsiteX3" y="connsiteY3"/>
                  </a:cxn>
                </a:cxnLst>
                <a:rect l="l" t="t" r="r" b="b"/>
                <a:pathLst>
                  <a:path w="1519606" h="1351989">
                    <a:moveTo>
                      <a:pt x="116736" y="0"/>
                    </a:moveTo>
                    <a:cubicBezTo>
                      <a:pt x="-38839" y="466725"/>
                      <a:pt x="-45122" y="653189"/>
                      <a:pt x="135497" y="751017"/>
                    </a:cubicBezTo>
                    <a:cubicBezTo>
                      <a:pt x="316116" y="848845"/>
                      <a:pt x="969764" y="486804"/>
                      <a:pt x="1200449" y="586966"/>
                    </a:cubicBezTo>
                    <a:cubicBezTo>
                      <a:pt x="1431134" y="687128"/>
                      <a:pt x="1415484" y="829272"/>
                      <a:pt x="1519606" y="1351989"/>
                    </a:cubicBezTo>
                  </a:path>
                </a:pathLst>
              </a:custGeom>
              <a:noFill/>
              <a:ln w="139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Oval 20">
                <a:extLst>
                  <a:ext uri="{FF2B5EF4-FFF2-40B4-BE49-F238E27FC236}">
                    <a16:creationId xmlns:a16="http://schemas.microsoft.com/office/drawing/2014/main" id="{00B3FED4-FC49-4DFD-ACBA-B58121F58F26}"/>
                  </a:ext>
                </a:extLst>
              </p:cNvPr>
              <p:cNvSpPr/>
              <p:nvPr/>
            </p:nvSpPr>
            <p:spPr>
              <a:xfrm>
                <a:off x="18370550" y="8261769"/>
                <a:ext cx="342900" cy="3118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ID4096"/>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83C9E-CD0B-4ECE-8100-143220078EDE}"/>
              </a:ext>
            </a:extLst>
          </p:cNvPr>
          <p:cNvSpPr/>
          <p:nvPr/>
        </p:nvSpPr>
        <p:spPr>
          <a:xfrm>
            <a:off x="0" y="0"/>
            <a:ext cx="12192000" cy="6858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CD425683-ADBB-4C45-A5B9-B06CDA40C978}"/>
              </a:ext>
            </a:extLst>
          </p:cNvPr>
          <p:cNvSpPr txBox="1"/>
          <p:nvPr/>
        </p:nvSpPr>
        <p:spPr>
          <a:xfrm>
            <a:off x="775251" y="1520687"/>
            <a:ext cx="10227366" cy="1938992"/>
          </a:xfrm>
          <a:prstGeom prst="rect">
            <a:avLst/>
          </a:prstGeom>
          <a:noFill/>
        </p:spPr>
        <p:txBody>
          <a:bodyPr wrap="square" rtlCol="0">
            <a:spAutoFit/>
          </a:bodyPr>
          <a:lstStyle/>
          <a:p>
            <a:pPr algn="ctr"/>
            <a:r>
              <a:rPr lang="en-US" sz="4000" b="1" dirty="0"/>
              <a:t>Part 2</a:t>
            </a:r>
          </a:p>
          <a:p>
            <a:pPr algn="ctr"/>
            <a:endParaRPr lang="en-US" sz="4000" b="1" dirty="0"/>
          </a:p>
          <a:p>
            <a:pPr algn="ctr"/>
            <a:r>
              <a:rPr lang="en-US" sz="4000" b="1" dirty="0"/>
              <a:t>NMR spectra(l features) </a:t>
            </a:r>
            <a:r>
              <a:rPr lang="en-US" sz="4000" b="1" dirty="0">
                <a:sym typeface="Wingdings" panose="05000000000000000000" pitchFamily="2" charset="2"/>
              </a:rPr>
              <a:t> </a:t>
            </a:r>
            <a:r>
              <a:rPr lang="en-US" sz="4000" b="1" dirty="0"/>
              <a:t>Structure</a:t>
            </a:r>
            <a:endParaRPr lang="LID4096" sz="4000" b="1" dirty="0"/>
          </a:p>
        </p:txBody>
      </p:sp>
    </p:spTree>
    <p:extLst>
      <p:ext uri="{BB962C8B-B14F-4D97-AF65-F5344CB8AC3E}">
        <p14:creationId xmlns:p14="http://schemas.microsoft.com/office/powerpoint/2010/main" val="224812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1238" y="323409"/>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_tradnl" altLang="en-US" sz="4000" b="1" dirty="0">
                <a:latin typeface="Arial" charset="0"/>
              </a:rPr>
              <a:t>NMR and molecular </a:t>
            </a:r>
            <a:r>
              <a:rPr lang="es-ES_tradnl" altLang="en-US" sz="4000" b="1" dirty="0" err="1">
                <a:latin typeface="Arial" charset="0"/>
              </a:rPr>
              <a:t>structure</a:t>
            </a:r>
            <a:endParaRPr lang="es-ES_tradnl" altLang="en-US" sz="2400" b="1" dirty="0"/>
          </a:p>
        </p:txBody>
      </p:sp>
      <p:sp>
        <p:nvSpPr>
          <p:cNvPr id="19459" name="Rectangle 3"/>
          <p:cNvSpPr>
            <a:spLocks noChangeArrowheads="1"/>
          </p:cNvSpPr>
          <p:nvPr/>
        </p:nvSpPr>
        <p:spPr bwMode="auto">
          <a:xfrm>
            <a:off x="4727575" y="2349500"/>
            <a:ext cx="249459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en-US" sz="3000" b="1" dirty="0" err="1">
                <a:solidFill>
                  <a:schemeClr val="accent2"/>
                </a:solidFill>
                <a:latin typeface="Arial" charset="0"/>
              </a:rPr>
              <a:t>One</a:t>
            </a:r>
            <a:r>
              <a:rPr lang="es-ES_tradnl" altLang="en-US" sz="3000" b="1" dirty="0">
                <a:solidFill>
                  <a:schemeClr val="accent2"/>
                </a:solidFill>
                <a:latin typeface="Arial" charset="0"/>
              </a:rPr>
              <a:t> </a:t>
            </a:r>
            <a:r>
              <a:rPr lang="es-ES_tradnl" altLang="en-US" sz="3000" b="1" dirty="0" err="1">
                <a:solidFill>
                  <a:schemeClr val="accent2"/>
                </a:solidFill>
                <a:latin typeface="Arial" charset="0"/>
              </a:rPr>
              <a:t>nucleus</a:t>
            </a:r>
            <a:endParaRPr lang="es-ES_tradnl" altLang="en-US" sz="3000" b="1" dirty="0">
              <a:solidFill>
                <a:schemeClr val="accent2"/>
              </a:solidFill>
              <a:latin typeface="Arial" charset="0"/>
            </a:endParaRPr>
          </a:p>
        </p:txBody>
      </p:sp>
      <p:sp>
        <p:nvSpPr>
          <p:cNvPr id="19460" name="Rectangle 9"/>
          <p:cNvSpPr>
            <a:spLocks noChangeArrowheads="1"/>
          </p:cNvSpPr>
          <p:nvPr/>
        </p:nvSpPr>
        <p:spPr bwMode="auto">
          <a:xfrm>
            <a:off x="3575051" y="3429000"/>
            <a:ext cx="53158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_tradnl" altLang="en-US" sz="3000" b="1">
                <a:solidFill>
                  <a:schemeClr val="accent2"/>
                </a:solidFill>
                <a:latin typeface="Arial" charset="0"/>
              </a:rPr>
              <a:t>One signal (or “resonance”)</a:t>
            </a:r>
          </a:p>
        </p:txBody>
      </p:sp>
      <p:sp>
        <p:nvSpPr>
          <p:cNvPr id="19461" name="Line 10"/>
          <p:cNvSpPr>
            <a:spLocks noChangeShapeType="1"/>
          </p:cNvSpPr>
          <p:nvPr/>
        </p:nvSpPr>
        <p:spPr bwMode="auto">
          <a:xfrm>
            <a:off x="5938838" y="2968625"/>
            <a:ext cx="0" cy="533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6" name="Text Box 2">
            <a:extLst>
              <a:ext uri="{FF2B5EF4-FFF2-40B4-BE49-F238E27FC236}">
                <a16:creationId xmlns:a16="http://schemas.microsoft.com/office/drawing/2014/main" id="{D0921B14-F0C8-455E-96F8-8A3D3325BEA7}"/>
              </a:ext>
            </a:extLst>
          </p:cNvPr>
          <p:cNvSpPr txBox="1">
            <a:spLocks noChangeArrowheads="1"/>
          </p:cNvSpPr>
          <p:nvPr/>
        </p:nvSpPr>
        <p:spPr bwMode="auto">
          <a:xfrm>
            <a:off x="168965" y="5390656"/>
            <a:ext cx="117381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Each</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resonance</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reports</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about</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one</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atom</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its</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covalent</a:t>
            </a:r>
            <a:r>
              <a:rPr lang="es-ES_tradnl" altLang="en-US" b="1" dirty="0">
                <a:latin typeface="Arial" charset="0"/>
                <a:sym typeface="Wingdings" panose="05000000000000000000" pitchFamily="2" charset="2"/>
              </a:rPr>
              <a:t> and </a:t>
            </a:r>
            <a:r>
              <a:rPr lang="es-ES_tradnl" altLang="en-US" b="1" dirty="0" err="1">
                <a:latin typeface="Arial" charset="0"/>
                <a:sym typeface="Wingdings" panose="05000000000000000000" pitchFamily="2" charset="2"/>
              </a:rPr>
              <a:t>noncovalent</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environment</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its</a:t>
            </a:r>
            <a:r>
              <a:rPr lang="es-ES_tradnl" altLang="en-US" b="1" dirty="0">
                <a:latin typeface="Arial" charset="0"/>
                <a:sym typeface="Wingdings" panose="05000000000000000000" pitchFamily="2" charset="2"/>
              </a:rPr>
              <a:t> </a:t>
            </a:r>
            <a:r>
              <a:rPr lang="es-ES_tradnl" altLang="en-US" b="1" dirty="0" err="1">
                <a:latin typeface="Arial" charset="0"/>
                <a:sym typeface="Wingdings" panose="05000000000000000000" pitchFamily="2" charset="2"/>
              </a:rPr>
              <a:t>motions</a:t>
            </a:r>
            <a:r>
              <a:rPr lang="es-ES_tradnl" altLang="en-US" b="1" dirty="0">
                <a:latin typeface="Arial" charset="0"/>
                <a:sym typeface="Wingdings" panose="05000000000000000000" pitchFamily="2" charset="2"/>
              </a:rPr>
              <a:t>, etc.)</a:t>
            </a:r>
            <a:endParaRPr lang="es-ES_tradnl" alt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2DDE96-D5A4-46D0-9F11-3FB82CB51E2B}"/>
              </a:ext>
            </a:extLst>
          </p:cNvPr>
          <p:cNvSpPr txBox="1"/>
          <p:nvPr/>
        </p:nvSpPr>
        <p:spPr>
          <a:xfrm>
            <a:off x="149087" y="139148"/>
            <a:ext cx="11837504" cy="5416868"/>
          </a:xfrm>
          <a:prstGeom prst="rect">
            <a:avLst/>
          </a:prstGeom>
          <a:noFill/>
        </p:spPr>
        <p:txBody>
          <a:bodyPr wrap="square" rtlCol="0">
            <a:spAutoFit/>
          </a:bodyPr>
          <a:lstStyle/>
          <a:p>
            <a:r>
              <a:rPr lang="en-US" sz="3200" b="1" dirty="0"/>
              <a:t>CLASS 1 (today): Intro to Nuclear Magnetic Resonance for proteins </a:t>
            </a:r>
          </a:p>
          <a:p>
            <a:endParaRPr lang="en-US" sz="3200" b="1" dirty="0"/>
          </a:p>
          <a:p>
            <a:r>
              <a:rPr lang="en-US" sz="3200" b="1" dirty="0"/>
              <a:t>including an exercise on interpreting a protein-protein titration</a:t>
            </a:r>
          </a:p>
          <a:p>
            <a:endParaRPr lang="en-US" sz="3200" b="1" dirty="0"/>
          </a:p>
          <a:p>
            <a:r>
              <a:rPr lang="en-US" sz="2600" b="1" i="1" dirty="0"/>
              <a:t>Tomorrow: 8:15 at the NMR facility, then we come here to measure remotely</a:t>
            </a:r>
          </a:p>
          <a:p>
            <a:endParaRPr lang="en-US" sz="3200" b="1" dirty="0"/>
          </a:p>
          <a:p>
            <a:endParaRPr lang="en-US" sz="3200" b="1" dirty="0"/>
          </a:p>
          <a:p>
            <a:r>
              <a:rPr lang="en-US" sz="3200" b="1"/>
              <a:t>CLASS 2 </a:t>
            </a:r>
            <a:r>
              <a:rPr lang="en-US" sz="3200" b="1" dirty="0"/>
              <a:t>(next week): More exotic bio-NMR: ligand screening, disordered proteins &amp; biochemistry at atomic level</a:t>
            </a:r>
          </a:p>
          <a:p>
            <a:endParaRPr lang="en-US" sz="3200" b="1" dirty="0"/>
          </a:p>
          <a:p>
            <a:r>
              <a:rPr lang="en-US" sz="3200" b="1" dirty="0"/>
              <a:t>including an example application</a:t>
            </a:r>
            <a:endParaRPr lang="LID4096" sz="3200" b="1" dirty="0"/>
          </a:p>
        </p:txBody>
      </p:sp>
    </p:spTree>
    <p:extLst>
      <p:ext uri="{BB962C8B-B14F-4D97-AF65-F5344CB8AC3E}">
        <p14:creationId xmlns:p14="http://schemas.microsoft.com/office/powerpoint/2010/main" val="390380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2438400" y="2590800"/>
            <a:ext cx="7543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3"/>
          <p:cNvSpPr>
            <a:spLocks noChangeArrowheads="1"/>
          </p:cNvSpPr>
          <p:nvPr/>
        </p:nvSpPr>
        <p:spPr bwMode="auto">
          <a:xfrm>
            <a:off x="2819400" y="1981200"/>
            <a:ext cx="4026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aseline="30000">
                <a:latin typeface="Comic Sans MS" pitchFamily="66" charset="0"/>
              </a:rPr>
              <a:t>1</a:t>
            </a:r>
            <a:r>
              <a:rPr lang="en-US" altLang="en-US" sz="1600">
                <a:latin typeface="Comic Sans MS" pitchFamily="66" charset="0"/>
              </a:rPr>
              <a:t>H</a:t>
            </a:r>
          </a:p>
        </p:txBody>
      </p:sp>
      <p:sp>
        <p:nvSpPr>
          <p:cNvPr id="20484" name="Rectangle 4"/>
          <p:cNvSpPr>
            <a:spLocks noChangeArrowheads="1"/>
          </p:cNvSpPr>
          <p:nvPr/>
        </p:nvSpPr>
        <p:spPr bwMode="auto">
          <a:xfrm>
            <a:off x="4346812" y="1981200"/>
            <a:ext cx="4523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aseline="30000">
                <a:latin typeface="Comic Sans MS" pitchFamily="66" charset="0"/>
              </a:rPr>
              <a:t>13</a:t>
            </a:r>
            <a:r>
              <a:rPr lang="en-US" altLang="en-US" sz="1600">
                <a:latin typeface="Comic Sans MS" pitchFamily="66" charset="0"/>
              </a:rPr>
              <a:t>C</a:t>
            </a:r>
          </a:p>
        </p:txBody>
      </p:sp>
      <p:sp>
        <p:nvSpPr>
          <p:cNvPr id="20485" name="Rectangle 5"/>
          <p:cNvSpPr>
            <a:spLocks noChangeArrowheads="1"/>
          </p:cNvSpPr>
          <p:nvPr/>
        </p:nvSpPr>
        <p:spPr bwMode="auto">
          <a:xfrm>
            <a:off x="8382000" y="1981200"/>
            <a:ext cx="91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aseline="30000">
                <a:latin typeface="Comic Sans MS" pitchFamily="66" charset="0"/>
              </a:rPr>
              <a:t>15</a:t>
            </a:r>
            <a:r>
              <a:rPr lang="en-US" altLang="en-US" sz="1600">
                <a:latin typeface="Comic Sans MS" pitchFamily="66" charset="0"/>
              </a:rPr>
              <a:t>N</a:t>
            </a:r>
          </a:p>
        </p:txBody>
      </p:sp>
      <p:sp>
        <p:nvSpPr>
          <p:cNvPr id="20486" name="Rectangle 6"/>
          <p:cNvSpPr>
            <a:spLocks noChangeArrowheads="1"/>
          </p:cNvSpPr>
          <p:nvPr/>
        </p:nvSpPr>
        <p:spPr bwMode="auto">
          <a:xfrm>
            <a:off x="2438400" y="1676400"/>
            <a:ext cx="1069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latin typeface="Comic Sans MS" pitchFamily="66" charset="0"/>
              </a:rPr>
              <a:t>400 MHz</a:t>
            </a:r>
          </a:p>
        </p:txBody>
      </p:sp>
      <p:sp>
        <p:nvSpPr>
          <p:cNvPr id="20487" name="Rectangle 7"/>
          <p:cNvSpPr>
            <a:spLocks noChangeArrowheads="1"/>
          </p:cNvSpPr>
          <p:nvPr/>
        </p:nvSpPr>
        <p:spPr bwMode="auto">
          <a:xfrm>
            <a:off x="4194413" y="1676400"/>
            <a:ext cx="10374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latin typeface="Comic Sans MS" pitchFamily="66" charset="0"/>
              </a:rPr>
              <a:t>100 MHz</a:t>
            </a:r>
          </a:p>
        </p:txBody>
      </p:sp>
      <p:sp>
        <p:nvSpPr>
          <p:cNvPr id="20488" name="Rectangle 8"/>
          <p:cNvSpPr>
            <a:spLocks noChangeArrowheads="1"/>
          </p:cNvSpPr>
          <p:nvPr/>
        </p:nvSpPr>
        <p:spPr bwMode="auto">
          <a:xfrm>
            <a:off x="8305801" y="160020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a:latin typeface="Comic Sans MS" pitchFamily="66" charset="0"/>
              </a:rPr>
              <a:t>40 MHz</a:t>
            </a:r>
          </a:p>
        </p:txBody>
      </p:sp>
      <p:sp>
        <p:nvSpPr>
          <p:cNvPr id="20489" name="Line 9"/>
          <p:cNvSpPr>
            <a:spLocks noChangeShapeType="1"/>
          </p:cNvSpPr>
          <p:nvPr/>
        </p:nvSpPr>
        <p:spPr bwMode="auto">
          <a:xfrm>
            <a:off x="2819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0" name="Line 10"/>
          <p:cNvSpPr>
            <a:spLocks noChangeShapeType="1"/>
          </p:cNvSpPr>
          <p:nvPr/>
        </p:nvSpPr>
        <p:spPr bwMode="auto">
          <a:xfrm>
            <a:off x="2743200" y="2286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Line 11"/>
          <p:cNvSpPr>
            <a:spLocks noChangeShapeType="1"/>
          </p:cNvSpPr>
          <p:nvPr/>
        </p:nvSpPr>
        <p:spPr bwMode="auto">
          <a:xfrm>
            <a:off x="26670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Line 12"/>
          <p:cNvSpPr>
            <a:spLocks noChangeShapeType="1"/>
          </p:cNvSpPr>
          <p:nvPr/>
        </p:nvSpPr>
        <p:spPr bwMode="auto">
          <a:xfrm>
            <a:off x="28956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Line 13"/>
          <p:cNvSpPr>
            <a:spLocks noChangeShapeType="1"/>
          </p:cNvSpPr>
          <p:nvPr/>
        </p:nvSpPr>
        <p:spPr bwMode="auto">
          <a:xfrm>
            <a:off x="4575412"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Line 14"/>
          <p:cNvSpPr>
            <a:spLocks noChangeShapeType="1"/>
          </p:cNvSpPr>
          <p:nvPr/>
        </p:nvSpPr>
        <p:spPr bwMode="auto">
          <a:xfrm>
            <a:off x="4499212" y="2286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5"/>
          <p:cNvSpPr>
            <a:spLocks noChangeShapeType="1"/>
          </p:cNvSpPr>
          <p:nvPr/>
        </p:nvSpPr>
        <p:spPr bwMode="auto">
          <a:xfrm>
            <a:off x="4423012"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Line 16"/>
          <p:cNvSpPr>
            <a:spLocks noChangeShapeType="1"/>
          </p:cNvSpPr>
          <p:nvPr/>
        </p:nvSpPr>
        <p:spPr bwMode="auto">
          <a:xfrm>
            <a:off x="4651612"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Line 17"/>
          <p:cNvSpPr>
            <a:spLocks noChangeShapeType="1"/>
          </p:cNvSpPr>
          <p:nvPr/>
        </p:nvSpPr>
        <p:spPr bwMode="auto">
          <a:xfrm>
            <a:off x="88392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Line 18"/>
          <p:cNvSpPr>
            <a:spLocks noChangeShapeType="1"/>
          </p:cNvSpPr>
          <p:nvPr/>
        </p:nvSpPr>
        <p:spPr bwMode="auto">
          <a:xfrm>
            <a:off x="8763000" y="2286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Line 19"/>
          <p:cNvSpPr>
            <a:spLocks noChangeShapeType="1"/>
          </p:cNvSpPr>
          <p:nvPr/>
        </p:nvSpPr>
        <p:spPr bwMode="auto">
          <a:xfrm>
            <a:off x="86868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Line 20"/>
          <p:cNvSpPr>
            <a:spLocks noChangeShapeType="1"/>
          </p:cNvSpPr>
          <p:nvPr/>
        </p:nvSpPr>
        <p:spPr bwMode="auto">
          <a:xfrm>
            <a:off x="8915400" y="2438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Text Box 21"/>
          <p:cNvSpPr txBox="1">
            <a:spLocks noChangeArrowheads="1"/>
          </p:cNvSpPr>
          <p:nvPr/>
        </p:nvSpPr>
        <p:spPr bwMode="auto">
          <a:xfrm>
            <a:off x="1524000" y="3129502"/>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pPr>
            <a:r>
              <a:rPr lang="es-AR" altLang="en-US" sz="2200" b="1" dirty="0">
                <a:latin typeface="Arial" charset="0"/>
              </a:rPr>
              <a:t> </a:t>
            </a:r>
            <a:r>
              <a:rPr lang="es-AR" altLang="en-US" sz="2200" b="1" dirty="0" err="1">
                <a:latin typeface="Arial" charset="0"/>
              </a:rPr>
              <a:t>Each</a:t>
            </a:r>
            <a:r>
              <a:rPr lang="es-AR" altLang="en-US" sz="2200" b="1" dirty="0">
                <a:latin typeface="Arial" charset="0"/>
              </a:rPr>
              <a:t> </a:t>
            </a:r>
            <a:r>
              <a:rPr lang="es-AR" altLang="en-US" sz="2200" b="1" dirty="0" err="1">
                <a:latin typeface="Arial" charset="0"/>
              </a:rPr>
              <a:t>nucleus</a:t>
            </a:r>
            <a:r>
              <a:rPr lang="es-AR" altLang="en-US" sz="2200" b="1" dirty="0">
                <a:latin typeface="Arial" charset="0"/>
              </a:rPr>
              <a:t> has </a:t>
            </a:r>
            <a:r>
              <a:rPr lang="es-AR" altLang="en-US" sz="2200" b="1" dirty="0" err="1">
                <a:latin typeface="Arial" charset="0"/>
              </a:rPr>
              <a:t>its</a:t>
            </a:r>
            <a:r>
              <a:rPr lang="es-AR" altLang="en-US" sz="2200" b="1" dirty="0">
                <a:latin typeface="Arial" charset="0"/>
              </a:rPr>
              <a:t> </a:t>
            </a:r>
            <a:r>
              <a:rPr lang="es-AR" altLang="en-US" sz="2200" b="1" dirty="0" err="1">
                <a:latin typeface="Arial" charset="0"/>
              </a:rPr>
              <a:t>main</a:t>
            </a:r>
            <a:r>
              <a:rPr lang="es-AR" altLang="en-US" sz="2200" b="1" dirty="0">
                <a:latin typeface="Arial" charset="0"/>
              </a:rPr>
              <a:t> </a:t>
            </a:r>
            <a:r>
              <a:rPr lang="es-AR" altLang="en-US" sz="2200" b="1" dirty="0" err="1">
                <a:latin typeface="Arial" charset="0"/>
              </a:rPr>
              <a:t>frequency</a:t>
            </a:r>
            <a:r>
              <a:rPr lang="es-AR" altLang="en-US" sz="2200" b="1" dirty="0">
                <a:latin typeface="Arial" charset="0"/>
              </a:rPr>
              <a:t>, </a:t>
            </a:r>
            <a:r>
              <a:rPr lang="es-AR" altLang="en-US" sz="2200" b="1" dirty="0" err="1">
                <a:latin typeface="Arial" charset="0"/>
              </a:rPr>
              <a:t>whose</a:t>
            </a:r>
            <a:r>
              <a:rPr lang="es-AR" altLang="en-US" sz="2200" b="1" dirty="0">
                <a:latin typeface="Arial" charset="0"/>
              </a:rPr>
              <a:t> </a:t>
            </a:r>
            <a:r>
              <a:rPr lang="es-AR" altLang="en-US" sz="2200" b="1" dirty="0" err="1">
                <a:latin typeface="Arial" charset="0"/>
              </a:rPr>
              <a:t>exact</a:t>
            </a:r>
            <a:r>
              <a:rPr lang="es-AR" altLang="en-US" sz="2200" b="1" dirty="0">
                <a:latin typeface="Arial" charset="0"/>
              </a:rPr>
              <a:t> </a:t>
            </a:r>
            <a:r>
              <a:rPr lang="es-AR" altLang="en-US" sz="2200" b="1" dirty="0" err="1">
                <a:latin typeface="Arial" charset="0"/>
              </a:rPr>
              <a:t>value</a:t>
            </a:r>
            <a:r>
              <a:rPr lang="es-AR" altLang="en-US" sz="2200" b="1" dirty="0">
                <a:latin typeface="Arial" charset="0"/>
              </a:rPr>
              <a:t> </a:t>
            </a:r>
            <a:r>
              <a:rPr lang="es-AR" altLang="en-US" sz="2200" b="1" dirty="0" err="1">
                <a:latin typeface="Arial" charset="0"/>
              </a:rPr>
              <a:t>depends</a:t>
            </a:r>
            <a:r>
              <a:rPr lang="es-AR" altLang="en-US" sz="2200" b="1" dirty="0">
                <a:latin typeface="Arial" charset="0"/>
              </a:rPr>
              <a:t> </a:t>
            </a:r>
            <a:r>
              <a:rPr lang="es-AR" altLang="en-US" sz="2200" b="1" dirty="0" err="1">
                <a:latin typeface="Arial" charset="0"/>
              </a:rPr>
              <a:t>on</a:t>
            </a:r>
            <a:r>
              <a:rPr lang="es-AR" altLang="en-US" sz="2200" b="1" dirty="0">
                <a:latin typeface="Arial" charset="0"/>
              </a:rPr>
              <a:t> </a:t>
            </a:r>
            <a:r>
              <a:rPr lang="es-AR" altLang="en-US" sz="2200" b="1" dirty="0" err="1">
                <a:latin typeface="Arial" charset="0"/>
              </a:rPr>
              <a:t>its</a:t>
            </a:r>
            <a:r>
              <a:rPr lang="es-AR" altLang="en-US" sz="2200" b="1" dirty="0">
                <a:latin typeface="Arial" charset="0"/>
              </a:rPr>
              <a:t> </a:t>
            </a:r>
            <a:r>
              <a:rPr lang="es-AR" altLang="en-US" sz="2200" b="1" dirty="0" err="1">
                <a:latin typeface="Arial" charset="0"/>
              </a:rPr>
              <a:t>chemical</a:t>
            </a:r>
            <a:r>
              <a:rPr lang="es-AR" altLang="en-US" sz="2200" b="1" dirty="0">
                <a:latin typeface="Arial" charset="0"/>
              </a:rPr>
              <a:t> </a:t>
            </a:r>
            <a:r>
              <a:rPr lang="es-AR" altLang="en-US" sz="2200" b="1" dirty="0" err="1">
                <a:latin typeface="Arial" charset="0"/>
              </a:rPr>
              <a:t>environment</a:t>
            </a:r>
            <a:r>
              <a:rPr lang="es-AR" altLang="en-US" sz="2200" b="1" dirty="0">
                <a:latin typeface="Arial" charset="0"/>
              </a:rPr>
              <a:t>: </a:t>
            </a:r>
            <a:r>
              <a:rPr lang="es-AR" altLang="en-US" sz="2200" b="1" dirty="0">
                <a:solidFill>
                  <a:srgbClr val="FF0000"/>
                </a:solidFill>
                <a:latin typeface="Arial" charset="0"/>
              </a:rPr>
              <a:t>CHEMICAL SHIFT</a:t>
            </a:r>
          </a:p>
          <a:p>
            <a:pPr algn="ctr">
              <a:spcBef>
                <a:spcPct val="50000"/>
              </a:spcBef>
            </a:pPr>
            <a:endParaRPr lang="es-AR" altLang="en-US" sz="1200" b="1" dirty="0">
              <a:solidFill>
                <a:srgbClr val="FF0000"/>
              </a:solidFill>
              <a:latin typeface="Arial" charset="0"/>
            </a:endParaRPr>
          </a:p>
          <a:p>
            <a:pPr algn="ctr">
              <a:spcBef>
                <a:spcPct val="50000"/>
              </a:spcBef>
            </a:pPr>
            <a:r>
              <a:rPr lang="es-AR" altLang="en-US" sz="2200" b="1" dirty="0">
                <a:latin typeface="Arial" charset="0"/>
              </a:rPr>
              <a:t> </a:t>
            </a:r>
            <a:r>
              <a:rPr lang="es-AR" altLang="en-US" sz="2200" b="1" dirty="0" err="1">
                <a:latin typeface="Arial" charset="0"/>
              </a:rPr>
              <a:t>Nuclei</a:t>
            </a:r>
            <a:r>
              <a:rPr lang="es-AR" altLang="en-US" sz="2200" b="1" dirty="0">
                <a:latin typeface="Arial" charset="0"/>
              </a:rPr>
              <a:t> are “</a:t>
            </a:r>
            <a:r>
              <a:rPr lang="es-AR" altLang="en-US" sz="2200" b="1" dirty="0" err="1">
                <a:latin typeface="Arial" charset="0"/>
              </a:rPr>
              <a:t>coupled</a:t>
            </a:r>
            <a:r>
              <a:rPr lang="es-AR" altLang="en-US" sz="2200" b="1" dirty="0">
                <a:latin typeface="Arial" charset="0"/>
              </a:rPr>
              <a:t>” </a:t>
            </a:r>
            <a:r>
              <a:rPr lang="es-AR" altLang="en-US" sz="2200" b="1" dirty="0" err="1">
                <a:latin typeface="Arial" charset="0"/>
              </a:rPr>
              <a:t>through</a:t>
            </a:r>
            <a:r>
              <a:rPr lang="es-AR" altLang="en-US" sz="2200" b="1" dirty="0">
                <a:latin typeface="Arial" charset="0"/>
              </a:rPr>
              <a:t> </a:t>
            </a:r>
            <a:r>
              <a:rPr lang="es-AR" altLang="en-US" sz="2200" b="1" dirty="0" err="1">
                <a:latin typeface="Arial" charset="0"/>
              </a:rPr>
              <a:t>bonds</a:t>
            </a:r>
            <a:r>
              <a:rPr lang="es-AR" altLang="en-US" sz="2200" b="1" dirty="0">
                <a:latin typeface="Arial" charset="0"/>
              </a:rPr>
              <a:t> and </a:t>
            </a:r>
            <a:r>
              <a:rPr lang="es-AR" altLang="en-US" sz="2200" b="1" dirty="0" err="1">
                <a:latin typeface="Arial" charset="0"/>
              </a:rPr>
              <a:t>space</a:t>
            </a:r>
            <a:r>
              <a:rPr lang="es-AR" altLang="en-US" sz="2200" b="1" dirty="0">
                <a:latin typeface="Arial" charset="0"/>
                <a:sym typeface="Wingdings" pitchFamily="2" charset="2"/>
              </a:rPr>
              <a:t>: </a:t>
            </a:r>
            <a:r>
              <a:rPr lang="es-AR" altLang="en-US" sz="2200" b="1" dirty="0">
                <a:solidFill>
                  <a:srgbClr val="FF0000"/>
                </a:solidFill>
                <a:latin typeface="Arial" charset="0"/>
                <a:sym typeface="Wingdings" pitchFamily="2" charset="2"/>
              </a:rPr>
              <a:t>COUPLINGS</a:t>
            </a:r>
          </a:p>
          <a:p>
            <a:pPr algn="ctr">
              <a:spcBef>
                <a:spcPct val="50000"/>
              </a:spcBef>
            </a:pPr>
            <a:endParaRPr lang="es-AR" altLang="en-US" sz="1200" b="1" dirty="0">
              <a:solidFill>
                <a:srgbClr val="FF0000"/>
              </a:solidFill>
              <a:latin typeface="Arial" charset="0"/>
              <a:sym typeface="Wingdings" pitchFamily="2" charset="2"/>
            </a:endParaRPr>
          </a:p>
          <a:p>
            <a:pPr algn="ctr">
              <a:spcBef>
                <a:spcPct val="50000"/>
              </a:spcBef>
            </a:pPr>
            <a:r>
              <a:rPr lang="es-AR" altLang="en-US" sz="2200" b="1" dirty="0">
                <a:latin typeface="Arial" charset="0"/>
                <a:sym typeface="Wingdings" pitchFamily="2" charset="2"/>
              </a:rPr>
              <a:t> </a:t>
            </a:r>
            <a:r>
              <a:rPr lang="es-AR" altLang="en-US" sz="2200" b="1" dirty="0" err="1">
                <a:latin typeface="Arial" charset="0"/>
                <a:sym typeface="Wingdings" pitchFamily="2" charset="2"/>
              </a:rPr>
              <a:t>Excited</a:t>
            </a:r>
            <a:r>
              <a:rPr lang="es-AR" altLang="en-US" sz="2200" b="1" dirty="0">
                <a:latin typeface="Arial" charset="0"/>
                <a:sym typeface="Wingdings" pitchFamily="2" charset="2"/>
              </a:rPr>
              <a:t> </a:t>
            </a:r>
            <a:r>
              <a:rPr lang="es-AR" altLang="en-US" sz="2200" b="1" dirty="0" err="1">
                <a:latin typeface="Arial" charset="0"/>
                <a:sym typeface="Wingdings" pitchFamily="2" charset="2"/>
              </a:rPr>
              <a:t>nuclei</a:t>
            </a:r>
            <a:r>
              <a:rPr lang="es-AR" altLang="en-US" sz="2200" b="1" dirty="0">
                <a:latin typeface="Arial" charset="0"/>
                <a:sym typeface="Wingdings" pitchFamily="2" charset="2"/>
              </a:rPr>
              <a:t> relax </a:t>
            </a:r>
            <a:r>
              <a:rPr lang="es-AR" altLang="en-US" sz="2200" b="1" dirty="0" err="1">
                <a:latin typeface="Arial" charset="0"/>
                <a:sym typeface="Wingdings" pitchFamily="2" charset="2"/>
              </a:rPr>
              <a:t>through</a:t>
            </a:r>
            <a:r>
              <a:rPr lang="es-AR" altLang="en-US" sz="2200" b="1" dirty="0">
                <a:latin typeface="Arial" charset="0"/>
                <a:sym typeface="Wingdings" pitchFamily="2" charset="2"/>
              </a:rPr>
              <a:t> </a:t>
            </a:r>
            <a:r>
              <a:rPr lang="es-AR" altLang="en-US" sz="2200" b="1" dirty="0" err="1">
                <a:latin typeface="Arial" charset="0"/>
                <a:sym typeface="Wingdings" pitchFamily="2" charset="2"/>
              </a:rPr>
              <a:t>processes</a:t>
            </a:r>
            <a:r>
              <a:rPr lang="es-AR" altLang="en-US" sz="2200" b="1" dirty="0">
                <a:latin typeface="Arial" charset="0"/>
                <a:sym typeface="Wingdings" pitchFamily="2" charset="2"/>
              </a:rPr>
              <a:t> </a:t>
            </a:r>
            <a:r>
              <a:rPr lang="es-AR" altLang="en-US" sz="2200" b="1" dirty="0" err="1">
                <a:latin typeface="Arial" charset="0"/>
                <a:sym typeface="Wingdings" pitchFamily="2" charset="2"/>
              </a:rPr>
              <a:t>regulated</a:t>
            </a:r>
            <a:r>
              <a:rPr lang="es-AR" altLang="en-US" sz="2200" b="1" dirty="0">
                <a:latin typeface="Arial" charset="0"/>
                <a:sym typeface="Wingdings" pitchFamily="2" charset="2"/>
              </a:rPr>
              <a:t> </a:t>
            </a:r>
            <a:r>
              <a:rPr lang="es-AR" altLang="en-US" sz="2200" b="1" dirty="0" err="1">
                <a:latin typeface="Arial" charset="0"/>
                <a:sym typeface="Wingdings" pitchFamily="2" charset="2"/>
              </a:rPr>
              <a:t>by</a:t>
            </a:r>
            <a:r>
              <a:rPr lang="es-AR" altLang="en-US" sz="2200" b="1" dirty="0">
                <a:latin typeface="Arial" charset="0"/>
                <a:sym typeface="Wingdings" pitchFamily="2" charset="2"/>
              </a:rPr>
              <a:t> </a:t>
            </a:r>
            <a:r>
              <a:rPr lang="es-AR" altLang="en-US" sz="2200" b="1" dirty="0" err="1">
                <a:latin typeface="Arial" charset="0"/>
                <a:sym typeface="Wingdings" pitchFamily="2" charset="2"/>
              </a:rPr>
              <a:t>their</a:t>
            </a:r>
            <a:r>
              <a:rPr lang="es-AR" altLang="en-US" sz="2200" b="1" dirty="0">
                <a:latin typeface="Arial" charset="0"/>
                <a:sym typeface="Wingdings" pitchFamily="2" charset="2"/>
              </a:rPr>
              <a:t> </a:t>
            </a:r>
            <a:r>
              <a:rPr lang="es-AR" altLang="en-US" sz="2200" b="1" dirty="0" err="1">
                <a:latin typeface="Arial" charset="0"/>
                <a:sym typeface="Wingdings" pitchFamily="2" charset="2"/>
              </a:rPr>
              <a:t>motions</a:t>
            </a:r>
            <a:r>
              <a:rPr lang="es-AR" altLang="en-US" sz="2200" b="1" dirty="0">
                <a:latin typeface="Arial" charset="0"/>
                <a:sym typeface="Wingdings" pitchFamily="2" charset="2"/>
              </a:rPr>
              <a:t>  </a:t>
            </a:r>
            <a:r>
              <a:rPr lang="es-AR" altLang="en-US" sz="2200" b="1" dirty="0">
                <a:solidFill>
                  <a:srgbClr val="FF0000"/>
                </a:solidFill>
                <a:latin typeface="Arial" charset="0"/>
                <a:sym typeface="Wingdings" pitchFamily="2" charset="2"/>
              </a:rPr>
              <a:t>RELAXATION</a:t>
            </a:r>
            <a:endParaRPr lang="es-AR" altLang="en-US" sz="2200" b="1" dirty="0">
              <a:solidFill>
                <a:srgbClr val="FF0000"/>
              </a:solidFill>
              <a:latin typeface="Arial" charset="0"/>
            </a:endParaRPr>
          </a:p>
        </p:txBody>
      </p:sp>
      <p:sp>
        <p:nvSpPr>
          <p:cNvPr id="20502" name="Rectangle 22"/>
          <p:cNvSpPr>
            <a:spLocks noChangeArrowheads="1"/>
          </p:cNvSpPr>
          <p:nvPr/>
        </p:nvSpPr>
        <p:spPr bwMode="auto">
          <a:xfrm>
            <a:off x="1524000" y="333375"/>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3700" b="1" dirty="0">
                <a:latin typeface="Arial" charset="0"/>
                <a:cs typeface="Arial" charset="0"/>
              </a:rPr>
              <a:t>The 3 main signal features that are sensitive to structure and motions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026"/>
          <p:cNvSpPr>
            <a:spLocks noChangeArrowheads="1"/>
          </p:cNvSpPr>
          <p:nvPr/>
        </p:nvSpPr>
        <p:spPr bwMode="auto">
          <a:xfrm>
            <a:off x="5864226" y="3211514"/>
            <a:ext cx="180975" cy="1489075"/>
          </a:xfrm>
          <a:prstGeom prst="triangle">
            <a:avLst>
              <a:gd name="adj" fmla="val 50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1507" name="AutoShape 1027"/>
          <p:cNvSpPr>
            <a:spLocks noChangeArrowheads="1"/>
          </p:cNvSpPr>
          <p:nvPr/>
        </p:nvSpPr>
        <p:spPr bwMode="auto">
          <a:xfrm>
            <a:off x="6948489" y="1828800"/>
            <a:ext cx="179387" cy="2871788"/>
          </a:xfrm>
          <a:prstGeom prst="triangle">
            <a:avLst>
              <a:gd name="adj" fmla="val 5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1508" name="AutoShape 1028"/>
          <p:cNvSpPr>
            <a:spLocks noChangeArrowheads="1"/>
          </p:cNvSpPr>
          <p:nvPr/>
        </p:nvSpPr>
        <p:spPr bwMode="auto">
          <a:xfrm>
            <a:off x="4689476" y="3849688"/>
            <a:ext cx="180975" cy="850900"/>
          </a:xfrm>
          <a:prstGeom prst="triangle">
            <a:avLst>
              <a:gd name="adj" fmla="val 5000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1509" name="Line 1029"/>
          <p:cNvSpPr>
            <a:spLocks noChangeShapeType="1"/>
          </p:cNvSpPr>
          <p:nvPr/>
        </p:nvSpPr>
        <p:spPr bwMode="auto">
          <a:xfrm>
            <a:off x="3876676" y="4700588"/>
            <a:ext cx="42449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Text Box 1030"/>
          <p:cNvSpPr txBox="1">
            <a:spLocks noChangeArrowheads="1"/>
          </p:cNvSpPr>
          <p:nvPr/>
        </p:nvSpPr>
        <p:spPr bwMode="auto">
          <a:xfrm>
            <a:off x="4329113" y="1844721"/>
            <a:ext cx="21066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b="1" u="sng">
                <a:solidFill>
                  <a:srgbClr val="000066"/>
                </a:solidFill>
                <a:latin typeface="Arial" charset="0"/>
              </a:rPr>
              <a:t>H</a:t>
            </a:r>
            <a:r>
              <a:rPr lang="en-US" altLang="en-US" sz="2400" b="1">
                <a:latin typeface="Arial" charset="0"/>
              </a:rPr>
              <a:t>O-C</a:t>
            </a:r>
            <a:r>
              <a:rPr lang="en-US" altLang="en-US" sz="2800" b="1" u="sng">
                <a:solidFill>
                  <a:srgbClr val="FF9900"/>
                </a:solidFill>
                <a:latin typeface="Arial" charset="0"/>
              </a:rPr>
              <a:t>H</a:t>
            </a:r>
            <a:r>
              <a:rPr lang="en-US" altLang="en-US" sz="2800" b="1" baseline="-25000">
                <a:solidFill>
                  <a:srgbClr val="FF9900"/>
                </a:solidFill>
                <a:latin typeface="Arial" charset="0"/>
              </a:rPr>
              <a:t>2</a:t>
            </a:r>
            <a:r>
              <a:rPr lang="en-US" altLang="en-US" sz="2400" b="1">
                <a:latin typeface="Arial" charset="0"/>
              </a:rPr>
              <a:t>-C</a:t>
            </a:r>
            <a:r>
              <a:rPr lang="en-US" altLang="en-US" sz="2800" b="1" u="sng">
                <a:solidFill>
                  <a:srgbClr val="FF0000"/>
                </a:solidFill>
                <a:latin typeface="Arial" charset="0"/>
              </a:rPr>
              <a:t>H</a:t>
            </a:r>
            <a:r>
              <a:rPr lang="en-US" altLang="en-US" sz="2800" b="1" baseline="-25000">
                <a:solidFill>
                  <a:srgbClr val="FF0000"/>
                </a:solidFill>
                <a:latin typeface="Arial" charset="0"/>
              </a:rPr>
              <a:t>3</a:t>
            </a:r>
            <a:endParaRPr lang="en-US" altLang="en-US" sz="2800" b="1">
              <a:latin typeface="Arial" charset="0"/>
            </a:endParaRPr>
          </a:p>
        </p:txBody>
      </p:sp>
      <p:sp>
        <p:nvSpPr>
          <p:cNvPr id="21511" name="Line 1031"/>
          <p:cNvSpPr>
            <a:spLocks noChangeShapeType="1"/>
          </p:cNvSpPr>
          <p:nvPr/>
        </p:nvSpPr>
        <p:spPr bwMode="auto">
          <a:xfrm>
            <a:off x="405765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Line 1032"/>
          <p:cNvSpPr>
            <a:spLocks noChangeShapeType="1"/>
          </p:cNvSpPr>
          <p:nvPr/>
        </p:nvSpPr>
        <p:spPr bwMode="auto">
          <a:xfrm>
            <a:off x="423862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Line 1033"/>
          <p:cNvSpPr>
            <a:spLocks noChangeShapeType="1"/>
          </p:cNvSpPr>
          <p:nvPr/>
        </p:nvSpPr>
        <p:spPr bwMode="auto">
          <a:xfrm>
            <a:off x="441960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Line 1034"/>
          <p:cNvSpPr>
            <a:spLocks noChangeShapeType="1"/>
          </p:cNvSpPr>
          <p:nvPr/>
        </p:nvSpPr>
        <p:spPr bwMode="auto">
          <a:xfrm>
            <a:off x="4598988"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5" name="Line 1035"/>
          <p:cNvSpPr>
            <a:spLocks noChangeShapeType="1"/>
          </p:cNvSpPr>
          <p:nvPr/>
        </p:nvSpPr>
        <p:spPr bwMode="auto">
          <a:xfrm>
            <a:off x="4779963"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Line 1036"/>
          <p:cNvSpPr>
            <a:spLocks noChangeShapeType="1"/>
          </p:cNvSpPr>
          <p:nvPr/>
        </p:nvSpPr>
        <p:spPr bwMode="auto">
          <a:xfrm>
            <a:off x="4960938"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1037"/>
          <p:cNvSpPr>
            <a:spLocks noChangeShapeType="1"/>
          </p:cNvSpPr>
          <p:nvPr/>
        </p:nvSpPr>
        <p:spPr bwMode="auto">
          <a:xfrm>
            <a:off x="5141913"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Line 1038"/>
          <p:cNvSpPr>
            <a:spLocks noChangeShapeType="1"/>
          </p:cNvSpPr>
          <p:nvPr/>
        </p:nvSpPr>
        <p:spPr bwMode="auto">
          <a:xfrm>
            <a:off x="532130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039"/>
          <p:cNvSpPr>
            <a:spLocks noChangeShapeType="1"/>
          </p:cNvSpPr>
          <p:nvPr/>
        </p:nvSpPr>
        <p:spPr bwMode="auto">
          <a:xfrm>
            <a:off x="550227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Line 1040"/>
          <p:cNvSpPr>
            <a:spLocks noChangeShapeType="1"/>
          </p:cNvSpPr>
          <p:nvPr/>
        </p:nvSpPr>
        <p:spPr bwMode="auto">
          <a:xfrm>
            <a:off x="568325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Line 1041"/>
          <p:cNvSpPr>
            <a:spLocks noChangeShapeType="1"/>
          </p:cNvSpPr>
          <p:nvPr/>
        </p:nvSpPr>
        <p:spPr bwMode="auto">
          <a:xfrm>
            <a:off x="586422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Line 1042"/>
          <p:cNvSpPr>
            <a:spLocks noChangeShapeType="1"/>
          </p:cNvSpPr>
          <p:nvPr/>
        </p:nvSpPr>
        <p:spPr bwMode="auto">
          <a:xfrm>
            <a:off x="604520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043"/>
          <p:cNvSpPr>
            <a:spLocks noChangeShapeType="1"/>
          </p:cNvSpPr>
          <p:nvPr/>
        </p:nvSpPr>
        <p:spPr bwMode="auto">
          <a:xfrm>
            <a:off x="6224588"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1044"/>
          <p:cNvSpPr>
            <a:spLocks noChangeShapeType="1"/>
          </p:cNvSpPr>
          <p:nvPr/>
        </p:nvSpPr>
        <p:spPr bwMode="auto">
          <a:xfrm>
            <a:off x="6405563"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Line 1045"/>
          <p:cNvSpPr>
            <a:spLocks noChangeShapeType="1"/>
          </p:cNvSpPr>
          <p:nvPr/>
        </p:nvSpPr>
        <p:spPr bwMode="auto">
          <a:xfrm>
            <a:off x="6586538"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Line 1046"/>
          <p:cNvSpPr>
            <a:spLocks noChangeShapeType="1"/>
          </p:cNvSpPr>
          <p:nvPr/>
        </p:nvSpPr>
        <p:spPr bwMode="auto">
          <a:xfrm>
            <a:off x="6767513"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Line 1047"/>
          <p:cNvSpPr>
            <a:spLocks noChangeShapeType="1"/>
          </p:cNvSpPr>
          <p:nvPr/>
        </p:nvSpPr>
        <p:spPr bwMode="auto">
          <a:xfrm>
            <a:off x="6948488"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Line 1048"/>
          <p:cNvSpPr>
            <a:spLocks noChangeShapeType="1"/>
          </p:cNvSpPr>
          <p:nvPr/>
        </p:nvSpPr>
        <p:spPr bwMode="auto">
          <a:xfrm>
            <a:off x="712787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9" name="Line 1049"/>
          <p:cNvSpPr>
            <a:spLocks noChangeShapeType="1"/>
          </p:cNvSpPr>
          <p:nvPr/>
        </p:nvSpPr>
        <p:spPr bwMode="auto">
          <a:xfrm>
            <a:off x="730885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0" name="Line 1050"/>
          <p:cNvSpPr>
            <a:spLocks noChangeShapeType="1"/>
          </p:cNvSpPr>
          <p:nvPr/>
        </p:nvSpPr>
        <p:spPr bwMode="auto">
          <a:xfrm>
            <a:off x="748982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1" name="Line 1051"/>
          <p:cNvSpPr>
            <a:spLocks noChangeShapeType="1"/>
          </p:cNvSpPr>
          <p:nvPr/>
        </p:nvSpPr>
        <p:spPr bwMode="auto">
          <a:xfrm>
            <a:off x="7670800"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Line 1052"/>
          <p:cNvSpPr>
            <a:spLocks noChangeShapeType="1"/>
          </p:cNvSpPr>
          <p:nvPr/>
        </p:nvSpPr>
        <p:spPr bwMode="auto">
          <a:xfrm>
            <a:off x="7851775"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Line 1053"/>
          <p:cNvSpPr>
            <a:spLocks noChangeShapeType="1"/>
          </p:cNvSpPr>
          <p:nvPr/>
        </p:nvSpPr>
        <p:spPr bwMode="auto">
          <a:xfrm>
            <a:off x="8031163" y="4700588"/>
            <a:ext cx="0"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Line 1054"/>
          <p:cNvSpPr>
            <a:spLocks noChangeShapeType="1"/>
          </p:cNvSpPr>
          <p:nvPr/>
        </p:nvSpPr>
        <p:spPr bwMode="auto">
          <a:xfrm flipH="1">
            <a:off x="5222543" y="5044151"/>
            <a:ext cx="1756770" cy="0"/>
          </a:xfrm>
          <a:prstGeom prst="line">
            <a:avLst/>
          </a:prstGeom>
          <a:noFill/>
          <a:ln w="1905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5" name="Text Box 1055"/>
          <p:cNvSpPr txBox="1">
            <a:spLocks noChangeArrowheads="1"/>
          </p:cNvSpPr>
          <p:nvPr/>
        </p:nvSpPr>
        <p:spPr bwMode="auto">
          <a:xfrm>
            <a:off x="5864226" y="5126038"/>
            <a:ext cx="43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Symbol" pitchFamily="18" charset="2"/>
              </a:rPr>
              <a:t>w</a:t>
            </a:r>
            <a:r>
              <a:rPr lang="en-US" altLang="en-US" sz="1800" b="1" baseline="-25000">
                <a:solidFill>
                  <a:srgbClr val="000066"/>
                </a:solidFill>
                <a:latin typeface="Arial" charset="0"/>
              </a:rPr>
              <a:t>o</a:t>
            </a:r>
          </a:p>
        </p:txBody>
      </p:sp>
      <p:sp>
        <p:nvSpPr>
          <p:cNvPr id="21536" name="Text Box 1056"/>
          <p:cNvSpPr txBox="1">
            <a:spLocks noChangeArrowheads="1"/>
          </p:cNvSpPr>
          <p:nvPr/>
        </p:nvSpPr>
        <p:spPr bwMode="auto">
          <a:xfrm>
            <a:off x="2992439" y="4070350"/>
            <a:ext cx="915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66"/>
                </a:solidFill>
                <a:latin typeface="Arial" charset="0"/>
              </a:rPr>
              <a:t>low</a:t>
            </a:r>
          </a:p>
          <a:p>
            <a:pPr algn="ctr">
              <a:spcBef>
                <a:spcPct val="0"/>
              </a:spcBef>
              <a:buFontTx/>
              <a:buNone/>
            </a:pPr>
            <a:r>
              <a:rPr lang="en-US" altLang="en-US" sz="2800" b="1">
                <a:solidFill>
                  <a:srgbClr val="000066"/>
                </a:solidFill>
                <a:latin typeface="Arial" charset="0"/>
              </a:rPr>
              <a:t>field</a:t>
            </a:r>
          </a:p>
        </p:txBody>
      </p:sp>
      <p:sp>
        <p:nvSpPr>
          <p:cNvPr id="21537" name="Text Box 1057"/>
          <p:cNvSpPr txBox="1">
            <a:spLocks noChangeArrowheads="1"/>
          </p:cNvSpPr>
          <p:nvPr/>
        </p:nvSpPr>
        <p:spPr bwMode="auto">
          <a:xfrm>
            <a:off x="8223250" y="4070350"/>
            <a:ext cx="935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b="1">
                <a:solidFill>
                  <a:srgbClr val="000066"/>
                </a:solidFill>
                <a:latin typeface="Arial" charset="0"/>
              </a:rPr>
              <a:t>high</a:t>
            </a:r>
          </a:p>
          <a:p>
            <a:pPr algn="ctr">
              <a:spcBef>
                <a:spcPct val="0"/>
              </a:spcBef>
              <a:buFontTx/>
              <a:buNone/>
            </a:pPr>
            <a:r>
              <a:rPr lang="en-US" altLang="en-US" sz="2800" b="1">
                <a:solidFill>
                  <a:srgbClr val="000066"/>
                </a:solidFill>
                <a:latin typeface="Arial" charset="0"/>
              </a:rPr>
              <a:t>field</a:t>
            </a:r>
          </a:p>
        </p:txBody>
      </p:sp>
      <p:sp>
        <p:nvSpPr>
          <p:cNvPr id="21538" name="Rectangle 1059"/>
          <p:cNvSpPr>
            <a:spLocks noChangeArrowheads="1"/>
          </p:cNvSpPr>
          <p:nvPr/>
        </p:nvSpPr>
        <p:spPr bwMode="auto">
          <a:xfrm>
            <a:off x="0" y="381000"/>
            <a:ext cx="12192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3700" b="1" dirty="0">
                <a:latin typeface="Arial" charset="0"/>
                <a:cs typeface="Arial" charset="0"/>
              </a:rPr>
              <a:t>(1) Chemical shift = slight variation in resonance frequency relative to a standard</a:t>
            </a:r>
          </a:p>
        </p:txBody>
      </p:sp>
      <p:sp>
        <p:nvSpPr>
          <p:cNvPr id="2" name="TextBox 1"/>
          <p:cNvSpPr txBox="1"/>
          <p:nvPr/>
        </p:nvSpPr>
        <p:spPr>
          <a:xfrm>
            <a:off x="5397262" y="5201729"/>
            <a:ext cx="1406105" cy="369332"/>
          </a:xfrm>
          <a:prstGeom prst="rect">
            <a:avLst/>
          </a:prstGeom>
          <a:solidFill>
            <a:schemeClr val="bg1"/>
          </a:solidFill>
        </p:spPr>
        <p:txBody>
          <a:bodyPr wrap="square" rtlCol="0">
            <a:spAutoFit/>
          </a:bodyPr>
          <a:lstStyle/>
          <a:p>
            <a:r>
              <a:rPr lang="el-GR" b="1" i="1" dirty="0"/>
              <a:t>δ</a:t>
            </a:r>
            <a:r>
              <a:rPr lang="en-US" b="1" i="1" dirty="0"/>
              <a:t> (ppm)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8"/>
          <p:cNvGrpSpPr>
            <a:grpSpLocks/>
          </p:cNvGrpSpPr>
          <p:nvPr/>
        </p:nvGrpSpPr>
        <p:grpSpPr bwMode="auto">
          <a:xfrm>
            <a:off x="3581401" y="149544"/>
            <a:ext cx="6911975" cy="3309937"/>
            <a:chOff x="1056" y="1056"/>
            <a:chExt cx="3772" cy="1607"/>
          </a:xfrm>
        </p:grpSpPr>
        <p:sp>
          <p:nvSpPr>
            <p:cNvPr id="22532" name="Line 3"/>
            <p:cNvSpPr>
              <a:spLocks noChangeShapeType="1"/>
            </p:cNvSpPr>
            <p:nvPr/>
          </p:nvSpPr>
          <p:spPr bwMode="auto">
            <a:xfrm>
              <a:off x="4320"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4"/>
            <p:cNvSpPr txBox="1">
              <a:spLocks noChangeArrowheads="1"/>
            </p:cNvSpPr>
            <p:nvPr/>
          </p:nvSpPr>
          <p:spPr bwMode="auto">
            <a:xfrm>
              <a:off x="4155" y="2352"/>
              <a:ext cx="364"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solidFill>
                    <a:srgbClr val="000066"/>
                  </a:solidFill>
                  <a:latin typeface="Arial" charset="0"/>
                </a:rPr>
                <a:t>0</a:t>
              </a:r>
            </a:p>
            <a:p>
              <a:pPr algn="ctr">
                <a:spcBef>
                  <a:spcPct val="0"/>
                </a:spcBef>
                <a:buFontTx/>
                <a:buNone/>
              </a:pPr>
              <a:r>
                <a:rPr lang="en-US" altLang="en-US" sz="1800" b="1">
                  <a:solidFill>
                    <a:srgbClr val="CC3300"/>
                  </a:solidFill>
                  <a:latin typeface="Arial" charset="0"/>
                </a:rPr>
                <a:t>TMS</a:t>
              </a:r>
              <a:endParaRPr lang="en-US" altLang="en-US" sz="1800" b="1">
                <a:solidFill>
                  <a:srgbClr val="000066"/>
                </a:solidFill>
                <a:latin typeface="Arial" charset="0"/>
              </a:endParaRPr>
            </a:p>
          </p:txBody>
        </p:sp>
        <p:sp>
          <p:nvSpPr>
            <p:cNvPr id="22534" name="Rectangle 5"/>
            <p:cNvSpPr>
              <a:spLocks noChangeArrowheads="1"/>
            </p:cNvSpPr>
            <p:nvPr/>
          </p:nvSpPr>
          <p:spPr bwMode="auto">
            <a:xfrm>
              <a:off x="4464" y="2064"/>
              <a:ext cx="36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ppm</a:t>
              </a:r>
            </a:p>
          </p:txBody>
        </p:sp>
        <p:sp>
          <p:nvSpPr>
            <p:cNvPr id="22535" name="Line 6"/>
            <p:cNvSpPr>
              <a:spLocks noChangeShapeType="1"/>
            </p:cNvSpPr>
            <p:nvPr/>
          </p:nvSpPr>
          <p:spPr bwMode="auto">
            <a:xfrm>
              <a:off x="3840"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6" name="Text Box 7"/>
            <p:cNvSpPr txBox="1">
              <a:spLocks noChangeArrowheads="1"/>
            </p:cNvSpPr>
            <p:nvPr/>
          </p:nvSpPr>
          <p:spPr bwMode="auto">
            <a:xfrm>
              <a:off x="3744" y="2352"/>
              <a:ext cx="17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2</a:t>
              </a:r>
            </a:p>
          </p:txBody>
        </p:sp>
        <p:sp>
          <p:nvSpPr>
            <p:cNvPr id="22537" name="Line 8"/>
            <p:cNvSpPr>
              <a:spLocks noChangeShapeType="1"/>
            </p:cNvSpPr>
            <p:nvPr/>
          </p:nvSpPr>
          <p:spPr bwMode="auto">
            <a:xfrm>
              <a:off x="3168"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Line 9"/>
            <p:cNvSpPr>
              <a:spLocks noChangeShapeType="1"/>
            </p:cNvSpPr>
            <p:nvPr/>
          </p:nvSpPr>
          <p:spPr bwMode="auto">
            <a:xfrm>
              <a:off x="1920"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Line 10"/>
            <p:cNvSpPr>
              <a:spLocks noChangeShapeType="1"/>
            </p:cNvSpPr>
            <p:nvPr/>
          </p:nvSpPr>
          <p:spPr bwMode="auto">
            <a:xfrm>
              <a:off x="1200"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Line 11"/>
            <p:cNvSpPr>
              <a:spLocks noChangeShapeType="1"/>
            </p:cNvSpPr>
            <p:nvPr/>
          </p:nvSpPr>
          <p:spPr bwMode="auto">
            <a:xfrm>
              <a:off x="2544" y="201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Text Box 12"/>
            <p:cNvSpPr txBox="1">
              <a:spLocks noChangeArrowheads="1"/>
            </p:cNvSpPr>
            <p:nvPr/>
          </p:nvSpPr>
          <p:spPr bwMode="auto">
            <a:xfrm>
              <a:off x="1776" y="2352"/>
              <a:ext cx="239"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10</a:t>
              </a:r>
            </a:p>
          </p:txBody>
        </p:sp>
        <p:sp>
          <p:nvSpPr>
            <p:cNvPr id="22542" name="Text Box 13"/>
            <p:cNvSpPr txBox="1">
              <a:spLocks noChangeArrowheads="1"/>
            </p:cNvSpPr>
            <p:nvPr/>
          </p:nvSpPr>
          <p:spPr bwMode="auto">
            <a:xfrm>
              <a:off x="2448" y="2352"/>
              <a:ext cx="17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7</a:t>
              </a:r>
            </a:p>
          </p:txBody>
        </p:sp>
        <p:sp>
          <p:nvSpPr>
            <p:cNvPr id="22543" name="Text Box 14"/>
            <p:cNvSpPr txBox="1">
              <a:spLocks noChangeArrowheads="1"/>
            </p:cNvSpPr>
            <p:nvPr/>
          </p:nvSpPr>
          <p:spPr bwMode="auto">
            <a:xfrm>
              <a:off x="3072" y="2352"/>
              <a:ext cx="17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5</a:t>
              </a:r>
            </a:p>
          </p:txBody>
        </p:sp>
        <p:sp>
          <p:nvSpPr>
            <p:cNvPr id="22544" name="Text Box 15"/>
            <p:cNvSpPr txBox="1">
              <a:spLocks noChangeArrowheads="1"/>
            </p:cNvSpPr>
            <p:nvPr/>
          </p:nvSpPr>
          <p:spPr bwMode="auto">
            <a:xfrm>
              <a:off x="1056" y="2352"/>
              <a:ext cx="239"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15</a:t>
              </a:r>
            </a:p>
          </p:txBody>
        </p:sp>
        <p:sp>
          <p:nvSpPr>
            <p:cNvPr id="22545" name="Line 16"/>
            <p:cNvSpPr>
              <a:spLocks noChangeShapeType="1"/>
            </p:cNvSpPr>
            <p:nvPr/>
          </p:nvSpPr>
          <p:spPr bwMode="auto">
            <a:xfrm flipV="1">
              <a:off x="4128" y="1824"/>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Text Box 17"/>
            <p:cNvSpPr txBox="1">
              <a:spLocks noChangeArrowheads="1"/>
            </p:cNvSpPr>
            <p:nvPr/>
          </p:nvSpPr>
          <p:spPr bwMode="auto">
            <a:xfrm>
              <a:off x="3792" y="1584"/>
              <a:ext cx="572"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a:solidFill>
                    <a:srgbClr val="000066"/>
                  </a:solidFill>
                  <a:latin typeface="Arial" charset="0"/>
                </a:rPr>
                <a:t>Aliphatic</a:t>
              </a:r>
            </a:p>
          </p:txBody>
        </p:sp>
        <p:sp>
          <p:nvSpPr>
            <p:cNvPr id="22547" name="Line 18"/>
            <p:cNvSpPr>
              <a:spLocks noChangeShapeType="1"/>
            </p:cNvSpPr>
            <p:nvPr/>
          </p:nvSpPr>
          <p:spPr bwMode="auto">
            <a:xfrm flipV="1">
              <a:off x="1536" y="192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Line 19"/>
            <p:cNvSpPr>
              <a:spLocks noChangeShapeType="1"/>
            </p:cNvSpPr>
            <p:nvPr/>
          </p:nvSpPr>
          <p:spPr bwMode="auto">
            <a:xfrm flipV="1">
              <a:off x="2448" y="168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Line 20"/>
            <p:cNvSpPr>
              <a:spLocks noChangeShapeType="1"/>
            </p:cNvSpPr>
            <p:nvPr/>
          </p:nvSpPr>
          <p:spPr bwMode="auto">
            <a:xfrm flipV="1">
              <a:off x="3648" y="1488"/>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0" name="Text Box 21"/>
            <p:cNvSpPr txBox="1">
              <a:spLocks noChangeArrowheads="1"/>
            </p:cNvSpPr>
            <p:nvPr/>
          </p:nvSpPr>
          <p:spPr bwMode="auto">
            <a:xfrm>
              <a:off x="3066" y="1056"/>
              <a:ext cx="1170"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dirty="0">
                  <a:solidFill>
                    <a:srgbClr val="000066"/>
                  </a:solidFill>
                  <a:latin typeface="Arial" charset="0"/>
                </a:rPr>
                <a:t>Alcohols, protons </a:t>
              </a:r>
              <a:r>
                <a:rPr lang="en-US" altLang="en-US" sz="1800" dirty="0">
                  <a:solidFill>
                    <a:srgbClr val="000066"/>
                  </a:solidFill>
                  <a:latin typeface="Symbol" pitchFamily="18" charset="2"/>
                </a:rPr>
                <a:t>a</a:t>
              </a:r>
              <a:endParaRPr lang="en-US" altLang="en-US" sz="1800" dirty="0">
                <a:solidFill>
                  <a:srgbClr val="000066"/>
                </a:solidFill>
                <a:latin typeface="Arial" charset="0"/>
              </a:endParaRPr>
            </a:p>
            <a:p>
              <a:pPr algn="ctr">
                <a:spcBef>
                  <a:spcPct val="0"/>
                </a:spcBef>
                <a:buFontTx/>
                <a:buNone/>
              </a:pPr>
              <a:r>
                <a:rPr lang="en-US" altLang="en-US" sz="1800" dirty="0">
                  <a:solidFill>
                    <a:srgbClr val="000066"/>
                  </a:solidFill>
                  <a:latin typeface="Arial" charset="0"/>
                </a:rPr>
                <a:t>to ketones</a:t>
              </a:r>
            </a:p>
          </p:txBody>
        </p:sp>
        <p:sp>
          <p:nvSpPr>
            <p:cNvPr id="22551" name="Line 22"/>
            <p:cNvSpPr>
              <a:spLocks noChangeShapeType="1"/>
            </p:cNvSpPr>
            <p:nvPr/>
          </p:nvSpPr>
          <p:spPr bwMode="auto">
            <a:xfrm flipV="1">
              <a:off x="3072" y="1824"/>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Text Box 23"/>
            <p:cNvSpPr txBox="1">
              <a:spLocks noChangeArrowheads="1"/>
            </p:cNvSpPr>
            <p:nvPr/>
          </p:nvSpPr>
          <p:spPr bwMode="auto">
            <a:xfrm>
              <a:off x="2805" y="1584"/>
              <a:ext cx="489"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Olefins</a:t>
              </a:r>
            </a:p>
          </p:txBody>
        </p:sp>
        <p:sp>
          <p:nvSpPr>
            <p:cNvPr id="22553" name="Text Box 24"/>
            <p:cNvSpPr txBox="1">
              <a:spLocks noChangeArrowheads="1"/>
            </p:cNvSpPr>
            <p:nvPr/>
          </p:nvSpPr>
          <p:spPr bwMode="auto">
            <a:xfrm>
              <a:off x="2115" y="1248"/>
              <a:ext cx="655"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Aromatics</a:t>
              </a:r>
            </a:p>
            <a:p>
              <a:pPr algn="ctr">
                <a:spcBef>
                  <a:spcPct val="0"/>
                </a:spcBef>
                <a:buFontTx/>
                <a:buNone/>
              </a:pPr>
              <a:r>
                <a:rPr lang="en-US" altLang="en-US" sz="1800">
                  <a:solidFill>
                    <a:srgbClr val="000066"/>
                  </a:solidFill>
                  <a:latin typeface="Arial" charset="0"/>
                </a:rPr>
                <a:t>Amides</a:t>
              </a:r>
            </a:p>
          </p:txBody>
        </p:sp>
        <p:sp>
          <p:nvSpPr>
            <p:cNvPr id="22554" name="Text Box 25"/>
            <p:cNvSpPr txBox="1">
              <a:spLocks noChangeArrowheads="1"/>
            </p:cNvSpPr>
            <p:nvPr/>
          </p:nvSpPr>
          <p:spPr bwMode="auto">
            <a:xfrm>
              <a:off x="1204" y="1488"/>
              <a:ext cx="683"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Acids</a:t>
              </a:r>
            </a:p>
            <a:p>
              <a:pPr algn="ctr">
                <a:spcBef>
                  <a:spcPct val="0"/>
                </a:spcBef>
                <a:buFontTx/>
                <a:buNone/>
              </a:pPr>
              <a:r>
                <a:rPr lang="en-US" altLang="en-US" sz="1800">
                  <a:solidFill>
                    <a:srgbClr val="000066"/>
                  </a:solidFill>
                  <a:latin typeface="Arial" charset="0"/>
                </a:rPr>
                <a:t>Aldehydes</a:t>
              </a:r>
              <a:endParaRPr lang="en-US" altLang="en-US" sz="1800">
                <a:solidFill>
                  <a:srgbClr val="660033"/>
                </a:solidFill>
                <a:latin typeface="Arial" charset="0"/>
              </a:endParaRPr>
            </a:p>
          </p:txBody>
        </p:sp>
        <p:sp>
          <p:nvSpPr>
            <p:cNvPr id="22555" name="Rectangle 26"/>
            <p:cNvSpPr>
              <a:spLocks noChangeArrowheads="1"/>
            </p:cNvSpPr>
            <p:nvPr/>
          </p:nvSpPr>
          <p:spPr bwMode="auto">
            <a:xfrm>
              <a:off x="1056" y="2160"/>
              <a:ext cx="3408"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22531" name="Rectangle 27"/>
          <p:cNvSpPr>
            <a:spLocks noChangeArrowheads="1"/>
          </p:cNvSpPr>
          <p:nvPr/>
        </p:nvSpPr>
        <p:spPr bwMode="auto">
          <a:xfrm>
            <a:off x="342184" y="137161"/>
            <a:ext cx="483288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s-ES" altLang="en-US" sz="2200" b="1" baseline="30000" dirty="0">
                <a:latin typeface="Arial" charset="0"/>
              </a:rPr>
              <a:t>1</a:t>
            </a:r>
            <a:r>
              <a:rPr lang="es-ES" altLang="en-US" sz="2200" b="1" dirty="0">
                <a:latin typeface="Arial" charset="0"/>
              </a:rPr>
              <a:t>H </a:t>
            </a:r>
            <a:r>
              <a:rPr lang="es-ES" altLang="en-US" sz="2200" b="1" dirty="0" err="1">
                <a:latin typeface="Arial" charset="0"/>
              </a:rPr>
              <a:t>Chemical</a:t>
            </a:r>
            <a:r>
              <a:rPr lang="es-ES" altLang="en-US" sz="2200" b="1" dirty="0">
                <a:latin typeface="Arial" charset="0"/>
              </a:rPr>
              <a:t> </a:t>
            </a:r>
            <a:r>
              <a:rPr lang="es-ES" altLang="en-US" sz="2200" b="1" dirty="0" err="1">
                <a:latin typeface="Arial" charset="0"/>
              </a:rPr>
              <a:t>Shifts</a:t>
            </a:r>
            <a:endParaRPr lang="es-ES_tradnl" altLang="en-US" sz="2200" b="1" dirty="0">
              <a:latin typeface="Arial" charset="0"/>
            </a:endParaRPr>
          </a:p>
        </p:txBody>
      </p:sp>
      <p:sp>
        <p:nvSpPr>
          <p:cNvPr id="28" name="Rectangle 2"/>
          <p:cNvSpPr txBox="1">
            <a:spLocks noChangeArrowheads="1"/>
          </p:cNvSpPr>
          <p:nvPr/>
        </p:nvSpPr>
        <p:spPr>
          <a:xfrm>
            <a:off x="342184" y="4486366"/>
            <a:ext cx="355300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s-ES" altLang="en-US" sz="2200" b="1" kern="0" baseline="30000" dirty="0">
                <a:solidFill>
                  <a:schemeClr val="tx1"/>
                </a:solidFill>
                <a:latin typeface="Arial" charset="0"/>
              </a:rPr>
              <a:t>13</a:t>
            </a:r>
            <a:r>
              <a:rPr lang="es-ES" altLang="en-US" sz="2200" b="1" kern="0" dirty="0">
                <a:solidFill>
                  <a:schemeClr val="tx1"/>
                </a:solidFill>
                <a:latin typeface="Arial" charset="0"/>
              </a:rPr>
              <a:t>C </a:t>
            </a:r>
            <a:r>
              <a:rPr lang="es-ES" altLang="en-US" sz="2200" b="1" kern="0" dirty="0" err="1">
                <a:solidFill>
                  <a:schemeClr val="tx1"/>
                </a:solidFill>
                <a:latin typeface="Arial" charset="0"/>
              </a:rPr>
              <a:t>Chemical</a:t>
            </a:r>
            <a:r>
              <a:rPr lang="es-ES" altLang="en-US" sz="2200" b="1" kern="0" dirty="0">
                <a:solidFill>
                  <a:schemeClr val="tx1"/>
                </a:solidFill>
                <a:latin typeface="Arial" charset="0"/>
              </a:rPr>
              <a:t> </a:t>
            </a:r>
            <a:r>
              <a:rPr lang="es-ES" altLang="en-US" sz="2200" b="1" kern="0" dirty="0" err="1">
                <a:solidFill>
                  <a:schemeClr val="tx1"/>
                </a:solidFill>
                <a:latin typeface="Arial" charset="0"/>
              </a:rPr>
              <a:t>Shifts</a:t>
            </a:r>
            <a:endParaRPr lang="es-ES_tradnl" altLang="en-US" sz="2200" b="1" kern="0" dirty="0">
              <a:solidFill>
                <a:srgbClr val="FF0000"/>
              </a:solidFill>
            </a:endParaRPr>
          </a:p>
        </p:txBody>
      </p:sp>
      <p:grpSp>
        <p:nvGrpSpPr>
          <p:cNvPr id="2" name="Group 1"/>
          <p:cNvGrpSpPr/>
          <p:nvPr/>
        </p:nvGrpSpPr>
        <p:grpSpPr>
          <a:xfrm>
            <a:off x="3936274" y="3549650"/>
            <a:ext cx="6229350" cy="3308350"/>
            <a:chOff x="9964057" y="2155372"/>
            <a:chExt cx="6229350" cy="3308350"/>
          </a:xfrm>
        </p:grpSpPr>
        <p:sp>
          <p:nvSpPr>
            <p:cNvPr id="29" name="Line 3"/>
            <p:cNvSpPr>
              <a:spLocks noChangeShapeType="1"/>
            </p:cNvSpPr>
            <p:nvPr/>
          </p:nvSpPr>
          <p:spPr bwMode="auto">
            <a:xfrm>
              <a:off x="152980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
            <p:cNvSpPr>
              <a:spLocks noChangeArrowheads="1"/>
            </p:cNvSpPr>
            <p:nvPr/>
          </p:nvSpPr>
          <p:spPr bwMode="auto">
            <a:xfrm>
              <a:off x="15526657" y="3603172"/>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ppm</a:t>
              </a:r>
            </a:p>
          </p:txBody>
        </p:sp>
        <p:sp>
          <p:nvSpPr>
            <p:cNvPr id="31" name="Line 5"/>
            <p:cNvSpPr>
              <a:spLocks noChangeShapeType="1"/>
            </p:cNvSpPr>
            <p:nvPr/>
          </p:nvSpPr>
          <p:spPr bwMode="auto">
            <a:xfrm>
              <a:off x="145360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6"/>
            <p:cNvSpPr txBox="1">
              <a:spLocks noChangeArrowheads="1"/>
            </p:cNvSpPr>
            <p:nvPr/>
          </p:nvSpPr>
          <p:spPr bwMode="auto">
            <a:xfrm>
              <a:off x="14307457" y="4060372"/>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50</a:t>
              </a:r>
            </a:p>
          </p:txBody>
        </p:sp>
        <p:sp>
          <p:nvSpPr>
            <p:cNvPr id="33" name="Line 7"/>
            <p:cNvSpPr>
              <a:spLocks noChangeShapeType="1"/>
            </p:cNvSpPr>
            <p:nvPr/>
          </p:nvSpPr>
          <p:spPr bwMode="auto">
            <a:xfrm>
              <a:off x="134692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p:cNvSpPr>
              <a:spLocks noChangeShapeType="1"/>
            </p:cNvSpPr>
            <p:nvPr/>
          </p:nvSpPr>
          <p:spPr bwMode="auto">
            <a:xfrm>
              <a:off x="114880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9"/>
            <p:cNvSpPr>
              <a:spLocks noChangeShapeType="1"/>
            </p:cNvSpPr>
            <p:nvPr/>
          </p:nvSpPr>
          <p:spPr bwMode="auto">
            <a:xfrm>
              <a:off x="103450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
            <p:cNvSpPr>
              <a:spLocks noChangeShapeType="1"/>
            </p:cNvSpPr>
            <p:nvPr/>
          </p:nvSpPr>
          <p:spPr bwMode="auto">
            <a:xfrm>
              <a:off x="12478657" y="3526972"/>
              <a:ext cx="0" cy="533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11"/>
            <p:cNvSpPr txBox="1">
              <a:spLocks noChangeArrowheads="1"/>
            </p:cNvSpPr>
            <p:nvPr/>
          </p:nvSpPr>
          <p:spPr bwMode="auto">
            <a:xfrm>
              <a:off x="11259457" y="4060372"/>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150</a:t>
              </a:r>
            </a:p>
          </p:txBody>
        </p:sp>
        <p:sp>
          <p:nvSpPr>
            <p:cNvPr id="38" name="Text Box 12"/>
            <p:cNvSpPr txBox="1">
              <a:spLocks noChangeArrowheads="1"/>
            </p:cNvSpPr>
            <p:nvPr/>
          </p:nvSpPr>
          <p:spPr bwMode="auto">
            <a:xfrm>
              <a:off x="12326257" y="4060372"/>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100</a:t>
              </a:r>
            </a:p>
          </p:txBody>
        </p:sp>
        <p:sp>
          <p:nvSpPr>
            <p:cNvPr id="39" name="Text Box 13"/>
            <p:cNvSpPr txBox="1">
              <a:spLocks noChangeArrowheads="1"/>
            </p:cNvSpPr>
            <p:nvPr/>
          </p:nvSpPr>
          <p:spPr bwMode="auto">
            <a:xfrm>
              <a:off x="13240657" y="4060372"/>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80</a:t>
              </a:r>
            </a:p>
          </p:txBody>
        </p:sp>
        <p:sp>
          <p:nvSpPr>
            <p:cNvPr id="40" name="Text Box 14"/>
            <p:cNvSpPr txBox="1">
              <a:spLocks noChangeArrowheads="1"/>
            </p:cNvSpPr>
            <p:nvPr/>
          </p:nvSpPr>
          <p:spPr bwMode="auto">
            <a:xfrm>
              <a:off x="10116457" y="4060372"/>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solidFill>
                    <a:srgbClr val="000066"/>
                  </a:solidFill>
                  <a:latin typeface="Arial" charset="0"/>
                </a:rPr>
                <a:t>210</a:t>
              </a:r>
            </a:p>
          </p:txBody>
        </p:sp>
        <p:sp>
          <p:nvSpPr>
            <p:cNvPr id="41" name="Line 15"/>
            <p:cNvSpPr>
              <a:spLocks noChangeShapeType="1"/>
            </p:cNvSpPr>
            <p:nvPr/>
          </p:nvSpPr>
          <p:spPr bwMode="auto">
            <a:xfrm flipV="1">
              <a:off x="14840857" y="32221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16"/>
            <p:cNvSpPr txBox="1">
              <a:spLocks noChangeArrowheads="1"/>
            </p:cNvSpPr>
            <p:nvPr/>
          </p:nvSpPr>
          <p:spPr bwMode="auto">
            <a:xfrm>
              <a:off x="14002657" y="2536372"/>
              <a:ext cx="1589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Aliphatic CH</a:t>
              </a:r>
              <a:r>
                <a:rPr lang="en-US" altLang="en-US" sz="1800" baseline="-25000">
                  <a:solidFill>
                    <a:srgbClr val="000066"/>
                  </a:solidFill>
                  <a:latin typeface="Arial" charset="0"/>
                </a:rPr>
                <a:t>3</a:t>
              </a:r>
              <a:r>
                <a:rPr lang="en-US" altLang="en-US" sz="1800">
                  <a:solidFill>
                    <a:srgbClr val="000066"/>
                  </a:solidFill>
                  <a:latin typeface="Arial" charset="0"/>
                </a:rPr>
                <a:t>,</a:t>
              </a:r>
            </a:p>
            <a:p>
              <a:pPr algn="ctr">
                <a:spcBef>
                  <a:spcPct val="0"/>
                </a:spcBef>
                <a:buFontTx/>
                <a:buNone/>
              </a:pPr>
              <a:r>
                <a:rPr lang="en-US" altLang="en-US" sz="1800">
                  <a:solidFill>
                    <a:srgbClr val="000066"/>
                  </a:solidFill>
                  <a:latin typeface="Arial" charset="0"/>
                </a:rPr>
                <a:t>CH</a:t>
              </a:r>
              <a:r>
                <a:rPr lang="en-US" altLang="en-US" sz="1800" baseline="-25000">
                  <a:solidFill>
                    <a:srgbClr val="000066"/>
                  </a:solidFill>
                  <a:latin typeface="Arial" charset="0"/>
                </a:rPr>
                <a:t>2</a:t>
              </a:r>
              <a:r>
                <a:rPr lang="en-US" altLang="en-US" sz="1800">
                  <a:solidFill>
                    <a:srgbClr val="000066"/>
                  </a:solidFill>
                  <a:latin typeface="Arial" charset="0"/>
                </a:rPr>
                <a:t>, CH</a:t>
              </a:r>
            </a:p>
          </p:txBody>
        </p:sp>
        <p:sp>
          <p:nvSpPr>
            <p:cNvPr id="43" name="Line 17"/>
            <p:cNvSpPr>
              <a:spLocks noChangeShapeType="1"/>
            </p:cNvSpPr>
            <p:nvPr/>
          </p:nvSpPr>
          <p:spPr bwMode="auto">
            <a:xfrm flipV="1">
              <a:off x="12173857" y="2841172"/>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Text Box 18"/>
            <p:cNvSpPr txBox="1">
              <a:spLocks noChangeArrowheads="1"/>
            </p:cNvSpPr>
            <p:nvPr/>
          </p:nvSpPr>
          <p:spPr bwMode="auto">
            <a:xfrm>
              <a:off x="13012057" y="4822372"/>
              <a:ext cx="222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Carbons adjacent to</a:t>
              </a:r>
            </a:p>
            <a:p>
              <a:pPr algn="ctr">
                <a:spcBef>
                  <a:spcPct val="0"/>
                </a:spcBef>
                <a:buFontTx/>
                <a:buNone/>
              </a:pPr>
              <a:r>
                <a:rPr lang="en-US" altLang="en-US" sz="1800">
                  <a:solidFill>
                    <a:srgbClr val="000066"/>
                  </a:solidFill>
                  <a:latin typeface="Arial" charset="0"/>
                </a:rPr>
                <a:t>alcohols, ketones</a:t>
              </a:r>
            </a:p>
          </p:txBody>
        </p:sp>
        <p:sp>
          <p:nvSpPr>
            <p:cNvPr id="45" name="Line 19"/>
            <p:cNvSpPr>
              <a:spLocks noChangeShapeType="1"/>
            </p:cNvSpPr>
            <p:nvPr/>
          </p:nvSpPr>
          <p:spPr bwMode="auto">
            <a:xfrm flipV="1">
              <a:off x="13012057" y="32221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Text Box 20"/>
            <p:cNvSpPr txBox="1">
              <a:spLocks noChangeArrowheads="1"/>
            </p:cNvSpPr>
            <p:nvPr/>
          </p:nvSpPr>
          <p:spPr bwMode="auto">
            <a:xfrm>
              <a:off x="12554857" y="2841172"/>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Olefins</a:t>
              </a:r>
            </a:p>
          </p:txBody>
        </p:sp>
        <p:sp>
          <p:nvSpPr>
            <p:cNvPr id="47" name="Text Box 21"/>
            <p:cNvSpPr txBox="1">
              <a:spLocks noChangeArrowheads="1"/>
            </p:cNvSpPr>
            <p:nvPr/>
          </p:nvSpPr>
          <p:spPr bwMode="auto">
            <a:xfrm>
              <a:off x="11056257" y="2155372"/>
              <a:ext cx="215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Aromatics,</a:t>
              </a:r>
            </a:p>
            <a:p>
              <a:pPr algn="ctr">
                <a:spcBef>
                  <a:spcPct val="0"/>
                </a:spcBef>
                <a:buFontTx/>
                <a:buNone/>
              </a:pPr>
              <a:r>
                <a:rPr lang="en-US" altLang="en-US" sz="1800">
                  <a:solidFill>
                    <a:srgbClr val="000066"/>
                  </a:solidFill>
                  <a:latin typeface="Arial" charset="0"/>
                </a:rPr>
                <a:t>conjugated alkenes</a:t>
              </a:r>
            </a:p>
          </p:txBody>
        </p:sp>
        <p:sp>
          <p:nvSpPr>
            <p:cNvPr id="48" name="Text Box 22"/>
            <p:cNvSpPr txBox="1">
              <a:spLocks noChangeArrowheads="1"/>
            </p:cNvSpPr>
            <p:nvPr/>
          </p:nvSpPr>
          <p:spPr bwMode="auto">
            <a:xfrm>
              <a:off x="10233932" y="4669972"/>
              <a:ext cx="173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C=O of Amides</a:t>
              </a:r>
              <a:endParaRPr lang="en-US" altLang="en-US" sz="1800">
                <a:solidFill>
                  <a:srgbClr val="660033"/>
                </a:solidFill>
                <a:latin typeface="Arial" charset="0"/>
              </a:endParaRPr>
            </a:p>
          </p:txBody>
        </p:sp>
        <p:sp>
          <p:nvSpPr>
            <p:cNvPr id="49" name="Text Box 23"/>
            <p:cNvSpPr txBox="1">
              <a:spLocks noChangeArrowheads="1"/>
            </p:cNvSpPr>
            <p:nvPr/>
          </p:nvSpPr>
          <p:spPr bwMode="auto">
            <a:xfrm>
              <a:off x="14993257" y="4060372"/>
              <a:ext cx="66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b="1">
                  <a:solidFill>
                    <a:srgbClr val="000066"/>
                  </a:solidFill>
                  <a:latin typeface="Arial" charset="0"/>
                </a:rPr>
                <a:t>0</a:t>
              </a:r>
            </a:p>
            <a:p>
              <a:pPr algn="ctr">
                <a:spcBef>
                  <a:spcPct val="0"/>
                </a:spcBef>
                <a:buFontTx/>
                <a:buNone/>
              </a:pPr>
              <a:r>
                <a:rPr lang="en-US" altLang="en-US" sz="1800" b="1">
                  <a:solidFill>
                    <a:srgbClr val="CC3300"/>
                  </a:solidFill>
                  <a:latin typeface="Arial" charset="0"/>
                </a:rPr>
                <a:t>TMS</a:t>
              </a:r>
              <a:endParaRPr lang="en-US" altLang="en-US" sz="1800" b="1">
                <a:solidFill>
                  <a:srgbClr val="000066"/>
                </a:solidFill>
                <a:latin typeface="Arial" charset="0"/>
              </a:endParaRPr>
            </a:p>
          </p:txBody>
        </p:sp>
        <p:sp>
          <p:nvSpPr>
            <p:cNvPr id="50" name="Line 24"/>
            <p:cNvSpPr>
              <a:spLocks noChangeShapeType="1"/>
            </p:cNvSpPr>
            <p:nvPr/>
          </p:nvSpPr>
          <p:spPr bwMode="auto">
            <a:xfrm flipV="1">
              <a:off x="10421257" y="3145972"/>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Text Box 25"/>
            <p:cNvSpPr txBox="1">
              <a:spLocks noChangeArrowheads="1"/>
            </p:cNvSpPr>
            <p:nvPr/>
          </p:nvSpPr>
          <p:spPr bwMode="auto">
            <a:xfrm>
              <a:off x="9964057" y="2383972"/>
              <a:ext cx="98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800">
                  <a:solidFill>
                    <a:srgbClr val="000066"/>
                  </a:solidFill>
                  <a:latin typeface="Arial" charset="0"/>
                </a:rPr>
                <a:t>C=O in</a:t>
              </a:r>
            </a:p>
            <a:p>
              <a:pPr algn="ctr">
                <a:spcBef>
                  <a:spcPct val="0"/>
                </a:spcBef>
                <a:buFontTx/>
                <a:buNone/>
              </a:pPr>
              <a:r>
                <a:rPr lang="en-US" altLang="en-US" sz="1800">
                  <a:solidFill>
                    <a:srgbClr val="000066"/>
                  </a:solidFill>
                  <a:latin typeface="Arial" charset="0"/>
                </a:rPr>
                <a:t>ketones</a:t>
              </a:r>
              <a:endParaRPr lang="en-US" altLang="en-US" sz="1800">
                <a:solidFill>
                  <a:srgbClr val="660033"/>
                </a:solidFill>
                <a:latin typeface="Arial" charset="0"/>
              </a:endParaRPr>
            </a:p>
          </p:txBody>
        </p:sp>
        <p:sp>
          <p:nvSpPr>
            <p:cNvPr id="52" name="Line 26"/>
            <p:cNvSpPr>
              <a:spLocks noChangeShapeType="1"/>
            </p:cNvSpPr>
            <p:nvPr/>
          </p:nvSpPr>
          <p:spPr bwMode="auto">
            <a:xfrm>
              <a:off x="11030857" y="3984172"/>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27"/>
            <p:cNvSpPr>
              <a:spLocks noChangeShapeType="1"/>
            </p:cNvSpPr>
            <p:nvPr/>
          </p:nvSpPr>
          <p:spPr bwMode="auto">
            <a:xfrm>
              <a:off x="14078857" y="3984172"/>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28"/>
            <p:cNvSpPr>
              <a:spLocks noChangeArrowheads="1"/>
            </p:cNvSpPr>
            <p:nvPr/>
          </p:nvSpPr>
          <p:spPr bwMode="auto">
            <a:xfrm>
              <a:off x="10116457" y="3755572"/>
              <a:ext cx="5410200" cy="76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0"/>
            <a:ext cx="7772400" cy="1143000"/>
          </a:xfrm>
        </p:spPr>
        <p:txBody>
          <a:bodyPr/>
          <a:lstStyle/>
          <a:p>
            <a:r>
              <a:rPr lang="es-ES_tradnl" altLang="en-US" sz="4000" b="1" baseline="30000" dirty="0">
                <a:latin typeface="Arial" charset="0"/>
              </a:rPr>
              <a:t>1</a:t>
            </a:r>
            <a:r>
              <a:rPr lang="es-ES_tradnl" altLang="en-US" sz="4000" b="1" dirty="0">
                <a:latin typeface="Arial" charset="0"/>
              </a:rPr>
              <a:t>H </a:t>
            </a:r>
            <a:r>
              <a:rPr lang="es-ES_tradnl" altLang="en-US" sz="4000" b="1" dirty="0" err="1">
                <a:latin typeface="Arial" charset="0"/>
              </a:rPr>
              <a:t>chemical</a:t>
            </a:r>
            <a:r>
              <a:rPr lang="es-ES_tradnl" altLang="en-US" sz="4000" b="1" dirty="0">
                <a:latin typeface="Arial" charset="0"/>
              </a:rPr>
              <a:t> </a:t>
            </a:r>
            <a:r>
              <a:rPr lang="es-ES_tradnl" altLang="en-US" sz="4000" b="1" dirty="0" err="1">
                <a:latin typeface="Arial" charset="0"/>
              </a:rPr>
              <a:t>shifts</a:t>
            </a:r>
            <a:r>
              <a:rPr lang="es-ES_tradnl" altLang="en-US" sz="4000" b="1" dirty="0">
                <a:latin typeface="Arial" charset="0"/>
              </a:rPr>
              <a:t> in </a:t>
            </a:r>
            <a:r>
              <a:rPr lang="es-ES_tradnl" altLang="en-US" sz="4000" b="1" dirty="0" err="1">
                <a:latin typeface="Arial" charset="0"/>
              </a:rPr>
              <a:t>proteins</a:t>
            </a:r>
            <a:endParaRPr lang="es-ES_tradnl" altLang="en-US" sz="4800" b="1" dirty="0">
              <a:latin typeface="Arial" charset="0"/>
            </a:endParaRPr>
          </a:p>
        </p:txBody>
      </p:sp>
      <p:pic>
        <p:nvPicPr>
          <p:cNvPr id="26627" name="Picture 3" descr="Figure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1052"/>
          <a:stretch>
            <a:fillRect/>
          </a:stretch>
        </p:blipFill>
        <p:spPr>
          <a:xfrm>
            <a:off x="2027583" y="1294772"/>
            <a:ext cx="7597431" cy="4933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961814" y="6180021"/>
            <a:ext cx="2424022" cy="400110"/>
          </a:xfrm>
          <a:prstGeom prst="rect">
            <a:avLst/>
          </a:prstGeom>
          <a:noFill/>
        </p:spPr>
        <p:txBody>
          <a:bodyPr wrap="square" rtlCol="0">
            <a:spAutoFit/>
          </a:bodyPr>
          <a:lstStyle/>
          <a:p>
            <a:r>
              <a:rPr lang="el-GR" sz="2000" b="1" i="1" dirty="0"/>
              <a:t>δ</a:t>
            </a:r>
            <a:r>
              <a:rPr lang="en-US" sz="2000" b="1" i="1" dirty="0"/>
              <a:t> </a:t>
            </a:r>
            <a:r>
              <a:rPr lang="en-US" sz="2000" b="1" i="1" baseline="30000" dirty="0"/>
              <a:t>1</a:t>
            </a:r>
            <a:r>
              <a:rPr lang="en-US" sz="2000" b="1" i="1" dirty="0"/>
              <a:t>H (ppm)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folded vs unfolded 1d nmr"/>
          <p:cNvPicPr>
            <a:picLocks noChangeAspect="1" noChangeArrowheads="1"/>
          </p:cNvPicPr>
          <p:nvPr/>
        </p:nvPicPr>
        <p:blipFill rotWithShape="1">
          <a:blip r:embed="rId2">
            <a:extLst>
              <a:ext uri="{28A0092B-C50C-407E-A947-70E740481C1C}">
                <a14:useLocalDpi xmlns:a14="http://schemas.microsoft.com/office/drawing/2010/main" val="0"/>
              </a:ext>
            </a:extLst>
          </a:blip>
          <a:srcRect l="6982" t="15408" r="1226" b="14781"/>
          <a:stretch/>
        </p:blipFill>
        <p:spPr bwMode="auto">
          <a:xfrm>
            <a:off x="2136476" y="836762"/>
            <a:ext cx="8393503" cy="4787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0815" y="2019814"/>
            <a:ext cx="1439502" cy="646331"/>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Protein folded</a:t>
            </a:r>
          </a:p>
        </p:txBody>
      </p:sp>
      <p:sp>
        <p:nvSpPr>
          <p:cNvPr id="4" name="TextBox 3"/>
          <p:cNvSpPr txBox="1"/>
          <p:nvPr/>
        </p:nvSpPr>
        <p:spPr>
          <a:xfrm>
            <a:off x="1903152" y="3941588"/>
            <a:ext cx="1596571" cy="646331"/>
          </a:xfrm>
          <a:prstGeom prst="rect">
            <a:avLst/>
          </a:prstGeom>
          <a:solidFill>
            <a:schemeClr val="bg1"/>
          </a:solidFill>
        </p:spPr>
        <p:txBody>
          <a:bodyPr wrap="square" rtlCol="0">
            <a:spAutoFit/>
          </a:bodyPr>
          <a:lstStyle/>
          <a:p>
            <a:r>
              <a:rPr lang="en-US" b="1" dirty="0">
                <a:latin typeface="Arial" panose="020B0604020202020204" pitchFamily="34" charset="0"/>
                <a:cs typeface="Arial" panose="020B0604020202020204" pitchFamily="34" charset="0"/>
              </a:rPr>
              <a:t>Protein unfolded</a:t>
            </a:r>
          </a:p>
        </p:txBody>
      </p:sp>
      <p:sp>
        <p:nvSpPr>
          <p:cNvPr id="6" name="TextBox 5"/>
          <p:cNvSpPr txBox="1"/>
          <p:nvPr/>
        </p:nvSpPr>
        <p:spPr>
          <a:xfrm>
            <a:off x="5129842" y="5702059"/>
            <a:ext cx="2424022" cy="400110"/>
          </a:xfrm>
          <a:prstGeom prst="rect">
            <a:avLst/>
          </a:prstGeom>
          <a:noFill/>
        </p:spPr>
        <p:txBody>
          <a:bodyPr wrap="square" rtlCol="0">
            <a:spAutoFit/>
          </a:bodyPr>
          <a:lstStyle/>
          <a:p>
            <a:r>
              <a:rPr lang="el-GR" sz="2000" b="1" i="1" dirty="0"/>
              <a:t>δ</a:t>
            </a:r>
            <a:r>
              <a:rPr lang="en-US" sz="2000" b="1" i="1" dirty="0"/>
              <a:t> </a:t>
            </a:r>
            <a:r>
              <a:rPr lang="en-US" sz="2000" b="1" i="1" baseline="30000" dirty="0"/>
              <a:t>1</a:t>
            </a:r>
            <a:r>
              <a:rPr lang="en-US" sz="2000" b="1" i="1" dirty="0"/>
              <a:t>H (ppm)</a:t>
            </a:r>
          </a:p>
        </p:txBody>
      </p:sp>
      <p:sp>
        <p:nvSpPr>
          <p:cNvPr id="3" name="TextBox 2"/>
          <p:cNvSpPr txBox="1"/>
          <p:nvPr/>
        </p:nvSpPr>
        <p:spPr>
          <a:xfrm>
            <a:off x="1524000" y="0"/>
            <a:ext cx="9144000" cy="369332"/>
          </a:xfrm>
          <a:prstGeom prst="rect">
            <a:avLst/>
          </a:prstGeom>
          <a:noFill/>
        </p:spPr>
        <p:txBody>
          <a:bodyPr wrap="square" rtlCol="0">
            <a:spAutoFit/>
          </a:bodyPr>
          <a:lstStyle/>
          <a:p>
            <a:r>
              <a:rPr lang="en-US" b="1" dirty="0">
                <a:solidFill>
                  <a:schemeClr val="accent6"/>
                </a:solidFill>
                <a:latin typeface="Arial" panose="020B0604020202020204" pitchFamily="34" charset="0"/>
                <a:cs typeface="Arial" panose="020B0604020202020204" pitchFamily="34" charset="0"/>
              </a:rPr>
              <a:t>Protein folded or not? From inspection of </a:t>
            </a:r>
            <a:r>
              <a:rPr lang="en-US" b="1" baseline="30000" dirty="0">
                <a:solidFill>
                  <a:schemeClr val="accent6"/>
                </a:solidFill>
                <a:latin typeface="Arial" panose="020B0604020202020204" pitchFamily="34" charset="0"/>
                <a:cs typeface="Arial" panose="020B0604020202020204" pitchFamily="34" charset="0"/>
              </a:rPr>
              <a:t>1</a:t>
            </a:r>
            <a:r>
              <a:rPr lang="en-US" b="1" dirty="0">
                <a:solidFill>
                  <a:schemeClr val="accent6"/>
                </a:solidFill>
                <a:latin typeface="Arial" panose="020B0604020202020204" pitchFamily="34" charset="0"/>
                <a:cs typeface="Arial" panose="020B0604020202020204" pitchFamily="34" charset="0"/>
              </a:rPr>
              <a:t>H spectrum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ishartcs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903"/>
          <a:stretch/>
        </p:blipFill>
        <p:spPr bwMode="auto">
          <a:xfrm>
            <a:off x="1689069" y="483080"/>
            <a:ext cx="5189538" cy="571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7479972" y="3062946"/>
            <a:ext cx="935037" cy="14446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7652" name="Rectangle 4"/>
          <p:cNvSpPr>
            <a:spLocks noChangeArrowheads="1"/>
          </p:cNvSpPr>
          <p:nvPr/>
        </p:nvSpPr>
        <p:spPr bwMode="auto">
          <a:xfrm>
            <a:off x="7479972" y="4144034"/>
            <a:ext cx="935037" cy="14446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7653" name="Rectangle 5"/>
          <p:cNvSpPr>
            <a:spLocks noChangeArrowheads="1"/>
          </p:cNvSpPr>
          <p:nvPr/>
        </p:nvSpPr>
        <p:spPr bwMode="auto">
          <a:xfrm>
            <a:off x="7479972" y="1859232"/>
            <a:ext cx="142875" cy="3603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27654" name="Text Box 6"/>
          <p:cNvSpPr txBox="1">
            <a:spLocks noChangeArrowheads="1"/>
          </p:cNvSpPr>
          <p:nvPr/>
        </p:nvSpPr>
        <p:spPr bwMode="auto">
          <a:xfrm>
            <a:off x="8559472" y="2920071"/>
            <a:ext cx="1246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AR" altLang="en-US" sz="2400">
                <a:latin typeface="Symbol" pitchFamily="18" charset="2"/>
              </a:rPr>
              <a:t>b-</a:t>
            </a:r>
            <a:r>
              <a:rPr lang="es-AR" altLang="en-US" sz="2400">
                <a:latin typeface="Tahoma" pitchFamily="34" charset="0"/>
              </a:rPr>
              <a:t>sheet</a:t>
            </a:r>
            <a:endParaRPr lang="es-ES" altLang="en-US" sz="2400">
              <a:latin typeface="Tahoma" pitchFamily="34" charset="0"/>
            </a:endParaRPr>
          </a:p>
        </p:txBody>
      </p:sp>
      <p:sp>
        <p:nvSpPr>
          <p:cNvPr id="27655" name="Rectangle 7"/>
          <p:cNvSpPr>
            <a:spLocks noChangeArrowheads="1"/>
          </p:cNvSpPr>
          <p:nvPr/>
        </p:nvSpPr>
        <p:spPr bwMode="auto">
          <a:xfrm>
            <a:off x="8607097" y="3993221"/>
            <a:ext cx="110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AR" altLang="en-US" sz="2400">
                <a:latin typeface="Symbol" pitchFamily="18" charset="2"/>
              </a:rPr>
              <a:t>a</a:t>
            </a:r>
            <a:r>
              <a:rPr lang="es-AR" altLang="en-US" sz="2400">
                <a:latin typeface="Tahoma" pitchFamily="34" charset="0"/>
              </a:rPr>
              <a:t>-helix</a:t>
            </a:r>
            <a:endParaRPr lang="es-ES" altLang="en-US" sz="2400">
              <a:latin typeface="Tahoma" pitchFamily="34" charset="0"/>
            </a:endParaRPr>
          </a:p>
        </p:txBody>
      </p:sp>
      <p:sp>
        <p:nvSpPr>
          <p:cNvPr id="27656" name="Rectangle 8"/>
          <p:cNvSpPr>
            <a:spLocks noChangeArrowheads="1"/>
          </p:cNvSpPr>
          <p:nvPr/>
        </p:nvSpPr>
        <p:spPr bwMode="auto">
          <a:xfrm>
            <a:off x="8013371" y="1779856"/>
            <a:ext cx="1833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AR" altLang="en-US" sz="2400">
                <a:latin typeface="Tahoma" pitchFamily="34" charset="0"/>
              </a:rPr>
              <a:t>Random coil</a:t>
            </a:r>
            <a:endParaRPr lang="es-ES" altLang="en-US" sz="2400">
              <a:latin typeface="Tahoma" pitchFamily="34" charset="0"/>
            </a:endParaRPr>
          </a:p>
        </p:txBody>
      </p:sp>
      <p:sp>
        <p:nvSpPr>
          <p:cNvPr id="10" name="TextBox 9"/>
          <p:cNvSpPr txBox="1"/>
          <p:nvPr/>
        </p:nvSpPr>
        <p:spPr>
          <a:xfrm>
            <a:off x="1524000" y="0"/>
            <a:ext cx="9144000" cy="369332"/>
          </a:xfrm>
          <a:prstGeom prst="rect">
            <a:avLst/>
          </a:prstGeom>
          <a:noFill/>
        </p:spPr>
        <p:txBody>
          <a:bodyPr wrap="square" rtlCol="0">
            <a:spAutoFit/>
          </a:bodyPr>
          <a:lstStyle/>
          <a:p>
            <a:r>
              <a:rPr lang="en-US" b="1" dirty="0">
                <a:solidFill>
                  <a:schemeClr val="accent6"/>
                </a:solidFill>
                <a:latin typeface="Arial" panose="020B0604020202020204" pitchFamily="34" charset="0"/>
                <a:cs typeface="Arial" panose="020B0604020202020204" pitchFamily="34" charset="0"/>
              </a:rPr>
              <a:t>Secondary structure of each residue from </a:t>
            </a:r>
            <a:r>
              <a:rPr lang="en-US" b="1" baseline="30000" dirty="0">
                <a:solidFill>
                  <a:schemeClr val="accent6"/>
                </a:solidFill>
                <a:latin typeface="Arial" panose="020B0604020202020204" pitchFamily="34" charset="0"/>
                <a:cs typeface="Arial" panose="020B0604020202020204" pitchFamily="34" charset="0"/>
              </a:rPr>
              <a:t>1</a:t>
            </a:r>
            <a:r>
              <a:rPr lang="en-US" b="1" dirty="0">
                <a:solidFill>
                  <a:schemeClr val="accent6"/>
                </a:solidFill>
                <a:latin typeface="Arial" panose="020B0604020202020204" pitchFamily="34" charset="0"/>
                <a:cs typeface="Arial" panose="020B0604020202020204" pitchFamily="34" charset="0"/>
              </a:rPr>
              <a:t>H</a:t>
            </a:r>
            <a:r>
              <a:rPr lang="el-GR" b="1" dirty="0">
                <a:solidFill>
                  <a:schemeClr val="accent6"/>
                </a:solidFill>
                <a:latin typeface="Arial" panose="020B0604020202020204" pitchFamily="34" charset="0"/>
                <a:cs typeface="Arial" panose="020B0604020202020204" pitchFamily="34" charset="0"/>
              </a:rPr>
              <a:t>α</a:t>
            </a:r>
            <a:r>
              <a:rPr lang="en-US" b="1" dirty="0">
                <a:solidFill>
                  <a:schemeClr val="accent6"/>
                </a:solidFill>
                <a:latin typeface="Arial" panose="020B0604020202020204" pitchFamily="34" charset="0"/>
                <a:cs typeface="Arial" panose="020B0604020202020204" pitchFamily="34" charset="0"/>
              </a:rPr>
              <a:t> chemical shifts</a:t>
            </a:r>
          </a:p>
        </p:txBody>
      </p:sp>
      <p:sp>
        <p:nvSpPr>
          <p:cNvPr id="11" name="TextBox 10">
            <a:extLst>
              <a:ext uri="{FF2B5EF4-FFF2-40B4-BE49-F238E27FC236}">
                <a16:creationId xmlns:a16="http://schemas.microsoft.com/office/drawing/2014/main" id="{957C82FE-3FDC-46FE-943B-F744C4676ED3}"/>
              </a:ext>
            </a:extLst>
          </p:cNvPr>
          <p:cNvSpPr txBox="1"/>
          <p:nvPr/>
        </p:nvSpPr>
        <p:spPr>
          <a:xfrm>
            <a:off x="7347533" y="6374920"/>
            <a:ext cx="499879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Same with </a:t>
            </a:r>
            <a:r>
              <a:rPr lang="en-US" b="1" baseline="30000" dirty="0">
                <a:latin typeface="Arial" panose="020B0604020202020204" pitchFamily="34" charset="0"/>
                <a:cs typeface="Arial" panose="020B0604020202020204" pitchFamily="34" charset="0"/>
              </a:rPr>
              <a:t>13</a:t>
            </a:r>
            <a:r>
              <a:rPr lang="en-US" b="1" dirty="0">
                <a:latin typeface="Arial" panose="020B0604020202020204" pitchFamily="34" charset="0"/>
                <a:cs typeface="Arial" panose="020B0604020202020204" pitchFamily="34" charset="0"/>
              </a:rPr>
              <a:t>CA, </a:t>
            </a:r>
            <a:r>
              <a:rPr lang="en-US" b="1" baseline="30000" dirty="0">
                <a:latin typeface="Arial" panose="020B0604020202020204" pitchFamily="34" charset="0"/>
                <a:cs typeface="Arial" panose="020B0604020202020204" pitchFamily="34" charset="0"/>
              </a:rPr>
              <a:t>13</a:t>
            </a:r>
            <a:r>
              <a:rPr lang="en-US" b="1" dirty="0">
                <a:latin typeface="Arial" panose="020B0604020202020204" pitchFamily="34" charset="0"/>
                <a:cs typeface="Arial" panose="020B0604020202020204" pitchFamily="34" charset="0"/>
              </a:rPr>
              <a:t>CB, </a:t>
            </a:r>
            <a:r>
              <a:rPr lang="en-US" b="1" baseline="30000" dirty="0">
                <a:latin typeface="Arial" panose="020B0604020202020204" pitchFamily="34" charset="0"/>
                <a:cs typeface="Arial" panose="020B0604020202020204" pitchFamily="34" charset="0"/>
              </a:rPr>
              <a:t>13</a:t>
            </a:r>
            <a:r>
              <a:rPr lang="en-US" b="1" dirty="0">
                <a:latin typeface="Arial" panose="020B0604020202020204" pitchFamily="34" charset="0"/>
                <a:cs typeface="Arial" panose="020B0604020202020204" pitchFamily="34" charset="0"/>
              </a:rPr>
              <a:t>CO </a:t>
            </a:r>
            <a:r>
              <a:rPr lang="en-US" b="1" dirty="0">
                <a:latin typeface="Arial" panose="020B0604020202020204" pitchFamily="34" charset="0"/>
                <a:cs typeface="Arial" panose="020B0604020202020204" pitchFamily="34" charset="0"/>
                <a:sym typeface="Wingdings" panose="05000000000000000000" pitchFamily="2" charset="2"/>
              </a:rPr>
              <a:t> consensus</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8"/>
          <p:cNvSpPr>
            <a:spLocks noChangeArrowheads="1"/>
          </p:cNvSpPr>
          <p:nvPr/>
        </p:nvSpPr>
        <p:spPr bwMode="auto">
          <a:xfrm>
            <a:off x="0" y="147826"/>
            <a:ext cx="1219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en-US" altLang="it-IT" sz="4000" b="1" dirty="0">
                <a:latin typeface="Arial" charset="0"/>
              </a:rPr>
              <a:t>(2) Couplings = nucleus-nucleus interactions</a:t>
            </a:r>
            <a:endParaRPr lang="es-ES_tradnl" altLang="en-US" sz="4000" b="1" dirty="0">
              <a:latin typeface="Arial" charset="0"/>
            </a:endParaRPr>
          </a:p>
        </p:txBody>
      </p:sp>
      <p:sp>
        <p:nvSpPr>
          <p:cNvPr id="7" name="Rectangle 3">
            <a:extLst>
              <a:ext uri="{FF2B5EF4-FFF2-40B4-BE49-F238E27FC236}">
                <a16:creationId xmlns:a16="http://schemas.microsoft.com/office/drawing/2014/main" id="{88313E70-2AE3-4140-90DD-F1397AD72213}"/>
              </a:ext>
            </a:extLst>
          </p:cNvPr>
          <p:cNvSpPr>
            <a:spLocks noChangeArrowheads="1"/>
          </p:cNvSpPr>
          <p:nvPr/>
        </p:nvSpPr>
        <p:spPr bwMode="auto">
          <a:xfrm>
            <a:off x="2869095" y="2982724"/>
            <a:ext cx="594746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it-IT" sz="2600" b="1">
                <a:latin typeface="Arial" charset="0"/>
              </a:rPr>
              <a:t> Dipolar (through space) </a:t>
            </a:r>
          </a:p>
          <a:p>
            <a:pPr>
              <a:spcBef>
                <a:spcPct val="0"/>
              </a:spcBef>
              <a:buFontTx/>
              <a:buNone/>
            </a:pPr>
            <a:r>
              <a:rPr lang="en-US" altLang="it-IT" sz="2600" b="1">
                <a:solidFill>
                  <a:srgbClr val="FFFF00"/>
                </a:solidFill>
                <a:latin typeface="Arial" charset="0"/>
              </a:rPr>
              <a:t>		    </a:t>
            </a:r>
            <a:r>
              <a:rPr lang="en-US" altLang="it-IT" sz="2600" b="1">
                <a:solidFill>
                  <a:srgbClr val="FF3300"/>
                </a:solidFill>
                <a:latin typeface="Arial" charset="0"/>
              </a:rPr>
              <a:t>internuclear distances</a:t>
            </a:r>
            <a:endParaRPr lang="es-ES_tradnl" altLang="en-US" sz="2600" b="1">
              <a:solidFill>
                <a:srgbClr val="FFFF00"/>
              </a:solidFill>
              <a:latin typeface="Arial" charset="0"/>
            </a:endParaRPr>
          </a:p>
        </p:txBody>
      </p:sp>
      <p:sp>
        <p:nvSpPr>
          <p:cNvPr id="8" name="Rectangle 4">
            <a:extLst>
              <a:ext uri="{FF2B5EF4-FFF2-40B4-BE49-F238E27FC236}">
                <a16:creationId xmlns:a16="http://schemas.microsoft.com/office/drawing/2014/main" id="{2752C2DA-1640-437E-981A-7DAD53075930}"/>
              </a:ext>
            </a:extLst>
          </p:cNvPr>
          <p:cNvSpPr>
            <a:spLocks noChangeArrowheads="1"/>
          </p:cNvSpPr>
          <p:nvPr/>
        </p:nvSpPr>
        <p:spPr bwMode="auto">
          <a:xfrm>
            <a:off x="2975459" y="5040124"/>
            <a:ext cx="424988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it-IT" sz="2600" b="1">
                <a:latin typeface="Arial" charset="0"/>
              </a:rPr>
              <a:t> Scalar  (through bonds)</a:t>
            </a:r>
            <a:r>
              <a:rPr lang="en-US" altLang="it-IT" sz="2600" b="1">
                <a:solidFill>
                  <a:srgbClr val="FFFF00"/>
                </a:solidFill>
                <a:latin typeface="Arial" charset="0"/>
              </a:rPr>
              <a:t> </a:t>
            </a:r>
          </a:p>
          <a:p>
            <a:pPr>
              <a:spcBef>
                <a:spcPct val="0"/>
              </a:spcBef>
              <a:buFontTx/>
              <a:buNone/>
            </a:pPr>
            <a:r>
              <a:rPr lang="en-US" altLang="it-IT" sz="2600" b="1">
                <a:solidFill>
                  <a:srgbClr val="FF3300"/>
                </a:solidFill>
                <a:latin typeface="Arial" charset="0"/>
              </a:rPr>
              <a:t>                dihedral angles</a:t>
            </a:r>
            <a:endParaRPr lang="es-ES_tradnl" altLang="en-US" sz="2600" b="1">
              <a:solidFill>
                <a:srgbClr val="FFFF00"/>
              </a:solidFill>
              <a:latin typeface="Arial" charset="0"/>
            </a:endParaRPr>
          </a:p>
        </p:txBody>
      </p:sp>
      <p:sp>
        <p:nvSpPr>
          <p:cNvPr id="9" name="Rectangle 2">
            <a:extLst>
              <a:ext uri="{FF2B5EF4-FFF2-40B4-BE49-F238E27FC236}">
                <a16:creationId xmlns:a16="http://schemas.microsoft.com/office/drawing/2014/main" id="{74923AE3-6818-421D-A53E-19D9302E5B86}"/>
              </a:ext>
            </a:extLst>
          </p:cNvPr>
          <p:cNvSpPr>
            <a:spLocks noChangeArrowheads="1"/>
          </p:cNvSpPr>
          <p:nvPr/>
        </p:nvSpPr>
        <p:spPr bwMode="auto">
          <a:xfrm>
            <a:off x="0" y="1578759"/>
            <a:ext cx="120661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2800" b="1" dirty="0">
                <a:latin typeface="Arial" charset="0"/>
              </a:rPr>
              <a:t>Internuclear interactions</a:t>
            </a:r>
            <a:r>
              <a:rPr lang="en-US" altLang="it-IT" sz="2800" b="1" dirty="0">
                <a:solidFill>
                  <a:srgbClr val="FFFF00"/>
                </a:solidFill>
                <a:latin typeface="Arial" charset="0"/>
              </a:rPr>
              <a:t> </a:t>
            </a:r>
            <a:r>
              <a:rPr lang="en-US" altLang="it-IT" sz="2800" b="1" dirty="0">
                <a:solidFill>
                  <a:srgbClr val="FF0000"/>
                </a:solidFill>
                <a:latin typeface="Arial" charset="0"/>
              </a:rPr>
              <a:t>(couplings) </a:t>
            </a:r>
            <a:r>
              <a:rPr lang="en-US" altLang="it-IT" sz="2800" b="1" dirty="0">
                <a:latin typeface="Arial" charset="0"/>
              </a:rPr>
              <a:t>provide structural constraints</a:t>
            </a:r>
            <a:endParaRPr lang="es-ES_tradnl" altLang="en-US" sz="2800" b="1"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056559" y="313497"/>
            <a:ext cx="5651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4000" b="1" dirty="0">
                <a:latin typeface="Tahoma" pitchFamily="34" charset="0"/>
              </a:rPr>
              <a:t>Dipolar Interactions</a:t>
            </a:r>
            <a:endParaRPr lang="es-ES" altLang="en-US" sz="4000" b="1" dirty="0">
              <a:latin typeface="Tahoma" pitchFamily="34" charset="0"/>
            </a:endParaRPr>
          </a:p>
        </p:txBody>
      </p:sp>
      <p:sp>
        <p:nvSpPr>
          <p:cNvPr id="39939" name="Rectangle 4"/>
          <p:cNvSpPr>
            <a:spLocks noChangeArrowheads="1"/>
          </p:cNvSpPr>
          <p:nvPr/>
        </p:nvSpPr>
        <p:spPr bwMode="auto">
          <a:xfrm>
            <a:off x="0" y="1531460"/>
            <a:ext cx="12115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it-IT" sz="2600" b="1" dirty="0">
                <a:latin typeface="Tahoma" pitchFamily="34" charset="0"/>
              </a:rPr>
              <a:t> Through space</a:t>
            </a:r>
          </a:p>
          <a:p>
            <a:pPr>
              <a:spcBef>
                <a:spcPct val="0"/>
              </a:spcBef>
            </a:pPr>
            <a:endParaRPr lang="en-US" altLang="it-IT" sz="2600" b="1" dirty="0">
              <a:latin typeface="Tahoma" pitchFamily="34" charset="0"/>
            </a:endParaRPr>
          </a:p>
          <a:p>
            <a:pPr>
              <a:spcBef>
                <a:spcPct val="0"/>
              </a:spcBef>
            </a:pPr>
            <a:r>
              <a:rPr lang="en-US" altLang="it-IT" sz="2600" b="1" dirty="0">
                <a:latin typeface="Tahoma" pitchFamily="34" charset="0"/>
              </a:rPr>
              <a:t> Various mechanisms</a:t>
            </a:r>
          </a:p>
          <a:p>
            <a:pPr>
              <a:spcBef>
                <a:spcPct val="0"/>
              </a:spcBef>
            </a:pPr>
            <a:endParaRPr lang="en-US" altLang="it-IT" sz="2600" b="1" dirty="0">
              <a:latin typeface="Tahoma" pitchFamily="34" charset="0"/>
            </a:endParaRPr>
          </a:p>
          <a:p>
            <a:pPr>
              <a:spcBef>
                <a:spcPct val="0"/>
              </a:spcBef>
            </a:pPr>
            <a:r>
              <a:rPr lang="es-ES" altLang="en-US" sz="2600" b="1" dirty="0">
                <a:latin typeface="Tahoma" pitchFamily="34" charset="0"/>
              </a:rPr>
              <a:t> </a:t>
            </a:r>
            <a:r>
              <a:rPr lang="es-ES" altLang="en-US" sz="2600" b="1" dirty="0" err="1">
                <a:latin typeface="Tahoma" pitchFamily="34" charset="0"/>
              </a:rPr>
              <a:t>One</a:t>
            </a:r>
            <a:r>
              <a:rPr lang="es-ES" altLang="en-US" sz="2600" b="1" dirty="0">
                <a:latin typeface="Tahoma" pitchFamily="34" charset="0"/>
              </a:rPr>
              <a:t> </a:t>
            </a:r>
            <a:r>
              <a:rPr lang="es-ES" altLang="en-US" sz="2600" b="1" dirty="0" err="1">
                <a:latin typeface="Tahoma" pitchFamily="34" charset="0"/>
              </a:rPr>
              <a:t>of</a:t>
            </a:r>
            <a:r>
              <a:rPr lang="es-ES" altLang="en-US" sz="2600" b="1" dirty="0">
                <a:latin typeface="Tahoma" pitchFamily="34" charset="0"/>
              </a:rPr>
              <a:t> </a:t>
            </a:r>
            <a:r>
              <a:rPr lang="es-ES" altLang="en-US" sz="2600" b="1" dirty="0" err="1">
                <a:latin typeface="Tahoma" pitchFamily="34" charset="0"/>
              </a:rPr>
              <a:t>them</a:t>
            </a:r>
            <a:r>
              <a:rPr lang="es-ES" altLang="en-US" sz="2600" b="1" dirty="0">
                <a:latin typeface="Tahoma" pitchFamily="34" charset="0"/>
              </a:rPr>
              <a:t> </a:t>
            </a:r>
            <a:r>
              <a:rPr lang="es-ES" altLang="en-US" sz="2600" b="1" dirty="0" err="1">
                <a:latin typeface="Tahoma" pitchFamily="34" charset="0"/>
              </a:rPr>
              <a:t>is</a:t>
            </a:r>
            <a:r>
              <a:rPr lang="es-ES" altLang="en-US" sz="2600" b="1" dirty="0">
                <a:latin typeface="Tahoma" pitchFamily="34" charset="0"/>
              </a:rPr>
              <a:t> </a:t>
            </a:r>
            <a:r>
              <a:rPr lang="es-ES" altLang="en-US" sz="2600" b="1" dirty="0" err="1">
                <a:latin typeface="Tahoma" pitchFamily="34" charset="0"/>
              </a:rPr>
              <a:t>the</a:t>
            </a:r>
            <a:r>
              <a:rPr lang="es-ES" altLang="en-US" sz="2600" b="1" dirty="0">
                <a:latin typeface="Tahoma" pitchFamily="34" charset="0"/>
              </a:rPr>
              <a:t> “nuclear </a:t>
            </a:r>
            <a:r>
              <a:rPr lang="es-ES" altLang="en-US" sz="2600" b="1" dirty="0" err="1">
                <a:latin typeface="Tahoma" pitchFamily="34" charset="0"/>
              </a:rPr>
              <a:t>Overhauser</a:t>
            </a:r>
            <a:r>
              <a:rPr lang="es-ES" altLang="en-US" sz="2600" b="1" dirty="0">
                <a:latin typeface="Tahoma" pitchFamily="34" charset="0"/>
              </a:rPr>
              <a:t> </a:t>
            </a:r>
            <a:r>
              <a:rPr lang="es-ES" altLang="en-US" sz="2600" b="1" dirty="0" err="1">
                <a:latin typeface="Tahoma" pitchFamily="34" charset="0"/>
              </a:rPr>
              <a:t>effect</a:t>
            </a:r>
            <a:r>
              <a:rPr lang="es-ES" altLang="en-US" sz="2600" b="1" dirty="0">
                <a:latin typeface="Tahoma" pitchFamily="34" charset="0"/>
              </a:rPr>
              <a:t>” (NOE)</a:t>
            </a:r>
          </a:p>
        </p:txBody>
      </p:sp>
      <p:sp>
        <p:nvSpPr>
          <p:cNvPr id="4" name="Rectangle 2"/>
          <p:cNvSpPr txBox="1">
            <a:spLocks noChangeArrowheads="1"/>
          </p:cNvSpPr>
          <p:nvPr/>
        </p:nvSpPr>
        <p:spPr>
          <a:xfrm>
            <a:off x="0" y="4318585"/>
            <a:ext cx="12006470" cy="175422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r"/>
            <a:r>
              <a:rPr lang="es-ES" altLang="en-US" sz="2600" b="1" kern="0" dirty="0" err="1">
                <a:solidFill>
                  <a:schemeClr val="tx1"/>
                </a:solidFill>
                <a:latin typeface="Arial" charset="0"/>
              </a:rPr>
              <a:t>NOE</a:t>
            </a:r>
            <a:r>
              <a:rPr lang="es-ES" altLang="en-US" sz="2600" b="1" kern="0" baseline="-25000" dirty="0" err="1">
                <a:solidFill>
                  <a:schemeClr val="tx1"/>
                </a:solidFill>
                <a:latin typeface="Arial" charset="0"/>
              </a:rPr>
              <a:t>ij</a:t>
            </a:r>
            <a:r>
              <a:rPr lang="es-ES" altLang="en-US" sz="2600" b="1" kern="0" dirty="0">
                <a:solidFill>
                  <a:schemeClr val="tx1"/>
                </a:solidFill>
                <a:latin typeface="Arial" charset="0"/>
              </a:rPr>
              <a:t> ~ 1/r</a:t>
            </a:r>
            <a:r>
              <a:rPr lang="es-ES" altLang="en-US" sz="2600" b="1" kern="0" baseline="-25000" dirty="0">
                <a:solidFill>
                  <a:schemeClr val="tx1"/>
                </a:solidFill>
                <a:latin typeface="Arial" charset="0"/>
              </a:rPr>
              <a:t>ij</a:t>
            </a:r>
            <a:r>
              <a:rPr lang="es-ES" altLang="en-US" sz="2600" b="1" kern="0" baseline="30000" dirty="0">
                <a:solidFill>
                  <a:schemeClr val="tx1"/>
                </a:solidFill>
                <a:latin typeface="Arial" charset="0"/>
              </a:rPr>
              <a:t>6 </a:t>
            </a:r>
            <a:r>
              <a:rPr lang="es-ES" altLang="en-US" sz="2600" b="1" kern="0" dirty="0">
                <a:solidFill>
                  <a:schemeClr val="tx1"/>
                </a:solidFill>
                <a:latin typeface="Arial" charset="0"/>
              </a:rPr>
              <a:t>  </a:t>
            </a:r>
            <a:r>
              <a:rPr lang="es-ES" altLang="en-US" sz="26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Main</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piece</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of</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information</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for</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structure</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determination</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by</a:t>
            </a:r>
            <a:r>
              <a:rPr lang="es-ES" altLang="en-US" sz="2400" b="1" kern="0" dirty="0">
                <a:solidFill>
                  <a:schemeClr val="tx1"/>
                </a:solidFill>
                <a:latin typeface="Arial" charset="0"/>
                <a:sym typeface="Wingdings" panose="05000000000000000000" pitchFamily="2" charset="2"/>
              </a:rPr>
              <a:t> NMR, </a:t>
            </a:r>
            <a:r>
              <a:rPr lang="es-ES" altLang="en-US" sz="2400" b="1" kern="0" dirty="0" err="1">
                <a:solidFill>
                  <a:schemeClr val="tx1"/>
                </a:solidFill>
                <a:latin typeface="Arial" charset="0"/>
                <a:sym typeface="Wingdings" panose="05000000000000000000" pitchFamily="2" charset="2"/>
              </a:rPr>
              <a:t>together</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with</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dihedral</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angles</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from</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chemical</a:t>
            </a:r>
            <a:r>
              <a:rPr lang="es-ES" altLang="en-US" sz="2400" b="1" kern="0" dirty="0">
                <a:solidFill>
                  <a:schemeClr val="tx1"/>
                </a:solidFill>
                <a:latin typeface="Arial" charset="0"/>
                <a:sym typeface="Wingdings" panose="05000000000000000000" pitchFamily="2" charset="2"/>
              </a:rPr>
              <a:t> </a:t>
            </a:r>
            <a:r>
              <a:rPr lang="es-ES" altLang="en-US" sz="2400" b="1" kern="0" dirty="0" err="1">
                <a:solidFill>
                  <a:schemeClr val="tx1"/>
                </a:solidFill>
                <a:latin typeface="Arial" charset="0"/>
                <a:sym typeface="Wingdings" panose="05000000000000000000" pitchFamily="2" charset="2"/>
              </a:rPr>
              <a:t>shifts</a:t>
            </a:r>
            <a:endParaRPr lang="es-ES" altLang="en-US" sz="2400" b="1" kern="0" dirty="0">
              <a:solidFill>
                <a:schemeClr val="tx1"/>
              </a:solidFill>
              <a:latin typeface="Arial" charset="0"/>
            </a:endParaRPr>
          </a:p>
          <a:p>
            <a:br>
              <a:rPr lang="es-ES" altLang="en-US" sz="2600" b="1" kern="0" dirty="0">
                <a:solidFill>
                  <a:schemeClr val="accent1"/>
                </a:solidFill>
                <a:latin typeface="Arial" charset="0"/>
              </a:rPr>
            </a:br>
            <a:r>
              <a:rPr lang="es-ES" altLang="en-US" sz="2600" b="1" kern="0" dirty="0">
                <a:solidFill>
                  <a:schemeClr val="tx1">
                    <a:lumMod val="65000"/>
                    <a:lumOff val="35000"/>
                  </a:schemeClr>
                </a:solidFill>
                <a:latin typeface="Arial" charset="0"/>
              </a:rPr>
              <a:t>i-j:  short </a:t>
            </a:r>
            <a:r>
              <a:rPr lang="es-ES" altLang="en-US" sz="2600" b="1" kern="0" dirty="0" err="1">
                <a:solidFill>
                  <a:schemeClr val="tx1">
                    <a:lumMod val="65000"/>
                    <a:lumOff val="35000"/>
                  </a:schemeClr>
                </a:solidFill>
                <a:latin typeface="Arial" charset="0"/>
              </a:rPr>
              <a:t>range</a:t>
            </a:r>
            <a:r>
              <a:rPr lang="es-ES" altLang="en-US" sz="2600" b="1" kern="0" dirty="0">
                <a:solidFill>
                  <a:schemeClr val="tx1">
                    <a:lumMod val="65000"/>
                    <a:lumOff val="35000"/>
                  </a:schemeClr>
                </a:solidFill>
                <a:latin typeface="Arial" charset="0"/>
              </a:rPr>
              <a:t> (sec. </a:t>
            </a:r>
            <a:r>
              <a:rPr lang="es-ES" altLang="en-US" sz="2600" b="1" kern="0" dirty="0" err="1">
                <a:solidFill>
                  <a:schemeClr val="tx1">
                    <a:lumMod val="65000"/>
                    <a:lumOff val="35000"/>
                  </a:schemeClr>
                </a:solidFill>
                <a:latin typeface="Arial" charset="0"/>
              </a:rPr>
              <a:t>struct</a:t>
            </a:r>
            <a:r>
              <a:rPr lang="es-ES" altLang="en-US" sz="2600" b="1" kern="0" dirty="0">
                <a:solidFill>
                  <a:schemeClr val="tx1">
                    <a:lumMod val="65000"/>
                    <a:lumOff val="35000"/>
                  </a:schemeClr>
                </a:solidFill>
                <a:latin typeface="Arial" charset="0"/>
              </a:rPr>
              <a:t>.) ;  </a:t>
            </a:r>
            <a:r>
              <a:rPr lang="es-ES" altLang="en-US" sz="2600" b="1" kern="0" dirty="0" err="1">
                <a:solidFill>
                  <a:schemeClr val="tx1">
                    <a:lumMod val="65000"/>
                    <a:lumOff val="35000"/>
                  </a:schemeClr>
                </a:solidFill>
                <a:latin typeface="Arial" charset="0"/>
              </a:rPr>
              <a:t>long</a:t>
            </a:r>
            <a:r>
              <a:rPr lang="es-ES" altLang="en-US" sz="2600" b="1" kern="0" dirty="0">
                <a:solidFill>
                  <a:schemeClr val="tx1">
                    <a:lumMod val="65000"/>
                    <a:lumOff val="35000"/>
                  </a:schemeClr>
                </a:solidFill>
                <a:latin typeface="Arial" charset="0"/>
              </a:rPr>
              <a:t> </a:t>
            </a:r>
            <a:r>
              <a:rPr lang="es-ES" altLang="en-US" sz="2600" b="1" kern="0" dirty="0" err="1">
                <a:solidFill>
                  <a:schemeClr val="tx1">
                    <a:lumMod val="65000"/>
                    <a:lumOff val="35000"/>
                  </a:schemeClr>
                </a:solidFill>
                <a:latin typeface="Arial" charset="0"/>
              </a:rPr>
              <a:t>range</a:t>
            </a:r>
            <a:r>
              <a:rPr lang="es-ES" altLang="en-US" sz="2600" b="1" kern="0" dirty="0">
                <a:solidFill>
                  <a:schemeClr val="tx1">
                    <a:lumMod val="65000"/>
                    <a:lumOff val="35000"/>
                  </a:schemeClr>
                </a:solidFill>
                <a:latin typeface="Arial" charset="0"/>
              </a:rPr>
              <a:t> (</a:t>
            </a:r>
            <a:r>
              <a:rPr lang="es-ES" altLang="en-US" sz="2600" b="1" kern="0" dirty="0" err="1">
                <a:solidFill>
                  <a:schemeClr val="tx1">
                    <a:lumMod val="65000"/>
                    <a:lumOff val="35000"/>
                  </a:schemeClr>
                </a:solidFill>
                <a:latin typeface="Arial" charset="0"/>
              </a:rPr>
              <a:t>tert</a:t>
            </a:r>
            <a:r>
              <a:rPr lang="es-ES" altLang="en-US" sz="2600" b="1" kern="0" dirty="0">
                <a:solidFill>
                  <a:schemeClr val="tx1">
                    <a:lumMod val="65000"/>
                    <a:lumOff val="35000"/>
                  </a:schemeClr>
                </a:solidFill>
                <a:latin typeface="Arial" charset="0"/>
              </a:rPr>
              <a:t>. </a:t>
            </a:r>
            <a:r>
              <a:rPr lang="es-ES" altLang="en-US" sz="2600" b="1" kern="0" dirty="0" err="1">
                <a:solidFill>
                  <a:schemeClr val="tx1">
                    <a:lumMod val="65000"/>
                    <a:lumOff val="35000"/>
                  </a:schemeClr>
                </a:solidFill>
                <a:latin typeface="Arial" charset="0"/>
              </a:rPr>
              <a:t>struct</a:t>
            </a:r>
            <a:r>
              <a:rPr lang="es-ES" altLang="en-US" sz="2600" b="1" kern="0" dirty="0">
                <a:solidFill>
                  <a:schemeClr val="tx1">
                    <a:lumMod val="65000"/>
                    <a:lumOff val="35000"/>
                  </a:schemeClr>
                </a:solidFill>
                <a:latin typeface="Arial" charset="0"/>
              </a:rPr>
              <a:t>.)</a:t>
            </a:r>
            <a:endParaRPr lang="es-ES_tradnl" altLang="en-US" sz="2600" b="1" kern="0" dirty="0">
              <a:solidFill>
                <a:schemeClr val="tx1">
                  <a:lumMod val="65000"/>
                  <a:lumOff val="35000"/>
                </a:schemeClr>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gure9"/>
          <p:cNvPicPr>
            <a:picLocks noChangeAspect="1" noChangeArrowheads="1"/>
          </p:cNvPicPr>
          <p:nvPr/>
        </p:nvPicPr>
        <p:blipFill rotWithShape="1">
          <a:blip r:embed="rId2">
            <a:extLst>
              <a:ext uri="{28A0092B-C50C-407E-A947-70E740481C1C}">
                <a14:useLocalDpi xmlns:a14="http://schemas.microsoft.com/office/drawing/2010/main" val="0"/>
              </a:ext>
            </a:extLst>
          </a:blip>
          <a:srcRect l="9976" t="2024" r="20224" b="43563"/>
          <a:stretch/>
        </p:blipFill>
        <p:spPr bwMode="auto">
          <a:xfrm>
            <a:off x="7633252" y="2110165"/>
            <a:ext cx="4691269" cy="473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5130524" y="5652997"/>
            <a:ext cx="45303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sz="2000" dirty="0" err="1">
                <a:latin typeface="Arial" charset="0"/>
              </a:rPr>
              <a:t>Example</a:t>
            </a:r>
            <a:r>
              <a:rPr lang="es-ES" altLang="en-US" sz="2000" dirty="0">
                <a:latin typeface="Arial" charset="0"/>
              </a:rPr>
              <a:t> </a:t>
            </a:r>
            <a:r>
              <a:rPr lang="es-ES" altLang="en-US" sz="2000" dirty="0" err="1">
                <a:latin typeface="Arial" charset="0"/>
              </a:rPr>
              <a:t>on</a:t>
            </a:r>
            <a:r>
              <a:rPr lang="es-ES" altLang="en-US" sz="2000" dirty="0">
                <a:latin typeface="Arial" charset="0"/>
              </a:rPr>
              <a:t> </a:t>
            </a:r>
            <a:r>
              <a:rPr lang="es-ES" altLang="en-US" sz="2000" dirty="0" err="1">
                <a:latin typeface="Arial" charset="0"/>
              </a:rPr>
              <a:t>two</a:t>
            </a:r>
            <a:r>
              <a:rPr lang="es-ES" altLang="en-US" sz="2000" dirty="0">
                <a:latin typeface="Arial" charset="0"/>
              </a:rPr>
              <a:t> </a:t>
            </a:r>
            <a:r>
              <a:rPr lang="es-ES" altLang="en-US" sz="2000" dirty="0" err="1">
                <a:latin typeface="Arial" charset="0"/>
              </a:rPr>
              <a:t>consecutive</a:t>
            </a:r>
            <a:r>
              <a:rPr lang="es-ES" altLang="en-US" sz="2000" dirty="0">
                <a:latin typeface="Arial" charset="0"/>
              </a:rPr>
              <a:t> </a:t>
            </a:r>
            <a:r>
              <a:rPr lang="es-ES" altLang="en-US" sz="2000" baseline="30000" dirty="0">
                <a:latin typeface="Arial" charset="0"/>
              </a:rPr>
              <a:t>13</a:t>
            </a:r>
            <a:r>
              <a:rPr lang="es-ES" altLang="en-US" sz="2000" dirty="0">
                <a:latin typeface="Arial" charset="0"/>
              </a:rPr>
              <a:t>C,</a:t>
            </a:r>
            <a:r>
              <a:rPr lang="es-ES" altLang="en-US" sz="2000" baseline="30000" dirty="0">
                <a:latin typeface="Arial" charset="0"/>
              </a:rPr>
              <a:t>15</a:t>
            </a:r>
            <a:r>
              <a:rPr lang="es-ES" altLang="en-US" sz="2000" dirty="0">
                <a:latin typeface="Arial" charset="0"/>
              </a:rPr>
              <a:t>N-labeled </a:t>
            </a:r>
            <a:r>
              <a:rPr lang="es-ES" altLang="en-US" sz="2000" dirty="0" err="1">
                <a:latin typeface="Arial" charset="0"/>
              </a:rPr>
              <a:t>residues</a:t>
            </a:r>
            <a:r>
              <a:rPr lang="es-ES" altLang="en-US" sz="2000" dirty="0">
                <a:latin typeface="Arial" charset="0"/>
              </a:rPr>
              <a:t> (</a:t>
            </a:r>
            <a:r>
              <a:rPr lang="es-ES" altLang="en-US" sz="2000" dirty="0" err="1">
                <a:latin typeface="Arial" charset="0"/>
              </a:rPr>
              <a:t>all</a:t>
            </a:r>
            <a:r>
              <a:rPr lang="es-ES" altLang="en-US" sz="2000" dirty="0">
                <a:latin typeface="Arial" charset="0"/>
              </a:rPr>
              <a:t> </a:t>
            </a:r>
            <a:r>
              <a:rPr lang="es-ES" altLang="en-US" sz="2000" dirty="0" err="1">
                <a:latin typeface="Arial" charset="0"/>
              </a:rPr>
              <a:t>Js</a:t>
            </a:r>
            <a:r>
              <a:rPr lang="es-ES" altLang="en-US" sz="2000" dirty="0">
                <a:latin typeface="Arial" charset="0"/>
              </a:rPr>
              <a:t> in Hz)</a:t>
            </a:r>
          </a:p>
        </p:txBody>
      </p:sp>
      <p:sp>
        <p:nvSpPr>
          <p:cNvPr id="4" name="Rectangle 3">
            <a:extLst>
              <a:ext uri="{FF2B5EF4-FFF2-40B4-BE49-F238E27FC236}">
                <a16:creationId xmlns:a16="http://schemas.microsoft.com/office/drawing/2014/main" id="{B9CE9ED2-DBE5-45E0-9C73-60234FD20AF8}"/>
              </a:ext>
            </a:extLst>
          </p:cNvPr>
          <p:cNvSpPr>
            <a:spLocks noChangeArrowheads="1"/>
          </p:cNvSpPr>
          <p:nvPr/>
        </p:nvSpPr>
        <p:spPr bwMode="auto">
          <a:xfrm>
            <a:off x="3056559" y="313497"/>
            <a:ext cx="5651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it-IT" sz="4000" b="1" dirty="0">
                <a:latin typeface="Tahoma" pitchFamily="34" charset="0"/>
              </a:rPr>
              <a:t>Scalar Interactions</a:t>
            </a:r>
            <a:endParaRPr lang="es-ES" altLang="en-US" sz="4000" b="1" dirty="0">
              <a:latin typeface="Tahoma" pitchFamily="34" charset="0"/>
            </a:endParaRPr>
          </a:p>
        </p:txBody>
      </p:sp>
      <p:sp>
        <p:nvSpPr>
          <p:cNvPr id="5" name="Rectangle 4">
            <a:extLst>
              <a:ext uri="{FF2B5EF4-FFF2-40B4-BE49-F238E27FC236}">
                <a16:creationId xmlns:a16="http://schemas.microsoft.com/office/drawing/2014/main" id="{5D6E616D-5EA2-44F1-A7E0-2CA23D66F635}"/>
              </a:ext>
            </a:extLst>
          </p:cNvPr>
          <p:cNvSpPr>
            <a:spLocks noChangeArrowheads="1"/>
          </p:cNvSpPr>
          <p:nvPr/>
        </p:nvSpPr>
        <p:spPr bwMode="auto">
          <a:xfrm>
            <a:off x="0" y="1205003"/>
            <a:ext cx="121158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it-IT" sz="2600" b="1" dirty="0">
                <a:latin typeface="Tahoma" pitchFamily="34" charset="0"/>
              </a:rPr>
              <a:t> Through bonds “couplings” (J)</a:t>
            </a:r>
          </a:p>
          <a:p>
            <a:pPr>
              <a:spcBef>
                <a:spcPct val="0"/>
              </a:spcBef>
            </a:pPr>
            <a:endParaRPr lang="en-US" altLang="it-IT" sz="2600" b="1" dirty="0">
              <a:latin typeface="Tahoma" pitchFamily="34" charset="0"/>
            </a:endParaRPr>
          </a:p>
          <a:p>
            <a:pPr>
              <a:spcBef>
                <a:spcPct val="0"/>
              </a:spcBef>
            </a:pPr>
            <a:r>
              <a:rPr lang="en-US" altLang="it-IT" sz="2600" b="1" dirty="0">
                <a:latin typeface="Tahoma" pitchFamily="34" charset="0"/>
              </a:rPr>
              <a:t> Atom-atom and residue-residue connectivity</a:t>
            </a:r>
          </a:p>
          <a:p>
            <a:pPr>
              <a:spcBef>
                <a:spcPct val="0"/>
              </a:spcBef>
            </a:pPr>
            <a:endParaRPr lang="en-US" altLang="it-IT" sz="2600" b="1" dirty="0">
              <a:latin typeface="Tahoma" pitchFamily="34" charset="0"/>
            </a:endParaRPr>
          </a:p>
          <a:p>
            <a:pPr>
              <a:spcBef>
                <a:spcPct val="0"/>
              </a:spcBef>
            </a:pPr>
            <a:r>
              <a:rPr lang="es-ES" altLang="en-US" sz="2600" b="1" dirty="0">
                <a:latin typeface="Tahoma" pitchFamily="34" charset="0"/>
              </a:rPr>
              <a:t> </a:t>
            </a:r>
            <a:r>
              <a:rPr lang="es-ES" altLang="en-US" sz="2600" b="1" dirty="0" err="1">
                <a:latin typeface="Tahoma" pitchFamily="34" charset="0"/>
              </a:rPr>
              <a:t>Dihedral</a:t>
            </a:r>
            <a:r>
              <a:rPr lang="es-ES" altLang="en-US" sz="2600" b="1" dirty="0">
                <a:latin typeface="Tahoma" pitchFamily="34" charset="0"/>
              </a:rPr>
              <a:t> </a:t>
            </a:r>
            <a:r>
              <a:rPr lang="es-ES" altLang="en-US" sz="2600" b="1" dirty="0" err="1">
                <a:latin typeface="Tahoma" pitchFamily="34" charset="0"/>
              </a:rPr>
              <a:t>angles</a:t>
            </a:r>
            <a:endParaRPr lang="es-ES" altLang="en-US" sz="2600" b="1" dirty="0">
              <a:latin typeface="Tahoma" pitchFamily="34" charset="0"/>
            </a:endParaRPr>
          </a:p>
        </p:txBody>
      </p:sp>
    </p:spTree>
    <p:extLst>
      <p:ext uri="{BB962C8B-B14F-4D97-AF65-F5344CB8AC3E}">
        <p14:creationId xmlns:p14="http://schemas.microsoft.com/office/powerpoint/2010/main" val="76861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4558" y="3201411"/>
            <a:ext cx="2858257"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Simulated Annealing</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Under NMR restraints (distances and angles)</a:t>
            </a:r>
          </a:p>
        </p:txBody>
      </p:sp>
      <p:sp>
        <p:nvSpPr>
          <p:cNvPr id="49155" name="Text Box 3"/>
          <p:cNvSpPr txBox="1">
            <a:spLocks noChangeArrowheads="1"/>
          </p:cNvSpPr>
          <p:nvPr/>
        </p:nvSpPr>
        <p:spPr bwMode="auto">
          <a:xfrm>
            <a:off x="1969824" y="25146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s-ES_tradnl" altLang="en-US" sz="2400">
              <a:latin typeface="Arial" charset="0"/>
            </a:endParaRPr>
          </a:p>
        </p:txBody>
      </p:sp>
      <p:sp>
        <p:nvSpPr>
          <p:cNvPr id="49156" name="Text Box 4"/>
          <p:cNvSpPr txBox="1">
            <a:spLocks noChangeArrowheads="1"/>
          </p:cNvSpPr>
          <p:nvPr/>
        </p:nvSpPr>
        <p:spPr bwMode="auto">
          <a:xfrm>
            <a:off x="7227624" y="2286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endParaRPr lang="es-ES_tradnl" altLang="en-US" sz="2400">
              <a:latin typeface="Arial" charset="0"/>
            </a:endParaRPr>
          </a:p>
        </p:txBody>
      </p:sp>
      <p:sp>
        <p:nvSpPr>
          <p:cNvPr id="49161" name="Text Box 9"/>
          <p:cNvSpPr txBox="1">
            <a:spLocks noChangeArrowheads="1"/>
          </p:cNvSpPr>
          <p:nvPr/>
        </p:nvSpPr>
        <p:spPr bwMode="auto">
          <a:xfrm>
            <a:off x="755804" y="5132640"/>
            <a:ext cx="29689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it-IT" altLang="en-US" sz="2000" b="1" dirty="0">
                <a:latin typeface="Arial" charset="0"/>
              </a:rPr>
              <a:t>Random seed models</a:t>
            </a:r>
            <a:endParaRPr lang="it-IT" altLang="en-US" sz="2000" b="1" i="1" dirty="0">
              <a:latin typeface="Arial" charset="0"/>
            </a:endParaRPr>
          </a:p>
        </p:txBody>
      </p:sp>
      <p:sp>
        <p:nvSpPr>
          <p:cNvPr id="49160" name="Rectangle 13"/>
          <p:cNvSpPr>
            <a:spLocks noChangeArrowheads="1"/>
          </p:cNvSpPr>
          <p:nvPr/>
        </p:nvSpPr>
        <p:spPr bwMode="auto">
          <a:xfrm>
            <a:off x="172228" y="228601"/>
            <a:ext cx="81756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b="1" dirty="0">
                <a:latin typeface="Arial" charset="0"/>
              </a:rPr>
              <a:t>Structure determination by solution NMR</a:t>
            </a:r>
            <a:endParaRPr lang="es-ES_tradnl" altLang="en-US" b="1" dirty="0">
              <a:latin typeface="Arial" charset="0"/>
            </a:endParaRPr>
          </a:p>
        </p:txBody>
      </p:sp>
      <p:pic>
        <p:nvPicPr>
          <p:cNvPr id="11" name="Picture 2" descr="http://www.nature.com/nchem/journal/v4/n5/images_article/nchem.1299-f2.jpg"/>
          <p:cNvPicPr>
            <a:picLocks noChangeAspect="1" noChangeArrowheads="1"/>
          </p:cNvPicPr>
          <p:nvPr/>
        </p:nvPicPr>
        <p:blipFill rotWithShape="1">
          <a:blip r:embed="rId2">
            <a:extLst>
              <a:ext uri="{28A0092B-C50C-407E-A947-70E740481C1C}">
                <a14:useLocalDpi xmlns:a14="http://schemas.microsoft.com/office/drawing/2010/main" val="0"/>
              </a:ext>
            </a:extLst>
          </a:blip>
          <a:srcRect b="42668"/>
          <a:stretch/>
        </p:blipFill>
        <p:spPr bwMode="auto">
          <a:xfrm>
            <a:off x="6109645" y="2634017"/>
            <a:ext cx="4316649" cy="2361063"/>
          </a:xfrm>
          <a:prstGeom prst="rect">
            <a:avLst/>
          </a:prstGeom>
          <a:noFill/>
          <a:extLst>
            <a:ext uri="{909E8E84-426E-40DD-AFC4-6F175D3DCCD1}">
              <a14:hiddenFill xmlns:a14="http://schemas.microsoft.com/office/drawing/2010/main">
                <a:solidFill>
                  <a:srgbClr val="FFFFFF"/>
                </a:solidFill>
              </a14:hiddenFill>
            </a:ext>
          </a:extLst>
        </p:spPr>
      </p:pic>
      <p:pic>
        <p:nvPicPr>
          <p:cNvPr id="49174" name="Picture 22" descr="http://www.cell.com/cms/attachment/2007961513/2030659922/gr1.jpg"/>
          <p:cNvPicPr>
            <a:picLocks noChangeAspect="1" noChangeArrowheads="1"/>
          </p:cNvPicPr>
          <p:nvPr/>
        </p:nvPicPr>
        <p:blipFill rotWithShape="1">
          <a:blip r:embed="rId3">
            <a:extLst>
              <a:ext uri="{28A0092B-C50C-407E-A947-70E740481C1C}">
                <a14:useLocalDpi xmlns:a14="http://schemas.microsoft.com/office/drawing/2010/main" val="0"/>
              </a:ext>
            </a:extLst>
          </a:blip>
          <a:srcRect l="5382" t="2830" r="49782" b="12165"/>
          <a:stretch/>
        </p:blipFill>
        <p:spPr bwMode="auto">
          <a:xfrm>
            <a:off x="433212" y="2374710"/>
            <a:ext cx="3138985" cy="264766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5945872" y="2538485"/>
            <a:ext cx="327546" cy="259307"/>
          </a:xfrm>
          <a:prstGeom prst="ellipse">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5" name="Oval 14"/>
          <p:cNvSpPr/>
          <p:nvPr/>
        </p:nvSpPr>
        <p:spPr bwMode="auto">
          <a:xfrm>
            <a:off x="8129513" y="2579428"/>
            <a:ext cx="327546" cy="259307"/>
          </a:xfrm>
          <a:prstGeom prst="ellipse">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6" name="Oval 15"/>
          <p:cNvSpPr/>
          <p:nvPr/>
        </p:nvSpPr>
        <p:spPr bwMode="auto">
          <a:xfrm>
            <a:off x="2452045" y="5022377"/>
            <a:ext cx="832513" cy="245660"/>
          </a:xfrm>
          <a:prstGeom prst="ellipse">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cxnSp>
        <p:nvCxnSpPr>
          <p:cNvPr id="4" name="Straight Arrow Connector 3"/>
          <p:cNvCxnSpPr>
            <a:cxnSpLocks/>
          </p:cNvCxnSpPr>
          <p:nvPr/>
        </p:nvCxnSpPr>
        <p:spPr bwMode="auto">
          <a:xfrm>
            <a:off x="3419061" y="3684897"/>
            <a:ext cx="271788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p:cNvCxnSpPr>
          <p:nvPr/>
        </p:nvCxnSpPr>
        <p:spPr bwMode="auto">
          <a:xfrm>
            <a:off x="8170458" y="3739486"/>
            <a:ext cx="823703"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A33969CB-FA6B-42B4-8CA4-1B4655F17774}"/>
              </a:ext>
            </a:extLst>
          </p:cNvPr>
          <p:cNvSpPr txBox="1"/>
          <p:nvPr/>
        </p:nvSpPr>
        <p:spPr>
          <a:xfrm>
            <a:off x="7093895" y="3342860"/>
            <a:ext cx="285825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Refinement</a:t>
            </a:r>
          </a:p>
        </p:txBody>
      </p:sp>
      <p:sp>
        <p:nvSpPr>
          <p:cNvPr id="19" name="Text Box 9">
            <a:extLst>
              <a:ext uri="{FF2B5EF4-FFF2-40B4-BE49-F238E27FC236}">
                <a16:creationId xmlns:a16="http://schemas.microsoft.com/office/drawing/2014/main" id="{C8169D4E-52B4-4F3F-8941-CCA1D4DF0A5E}"/>
              </a:ext>
            </a:extLst>
          </p:cNvPr>
          <p:cNvSpPr txBox="1">
            <a:spLocks noChangeArrowheads="1"/>
          </p:cNvSpPr>
          <p:nvPr/>
        </p:nvSpPr>
        <p:spPr bwMode="auto">
          <a:xfrm>
            <a:off x="8293286" y="5132640"/>
            <a:ext cx="29689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000" b="1" dirty="0">
                <a:latin typeface="Arial" charset="0"/>
              </a:rPr>
              <a:t>NMR-consistent ensemble</a:t>
            </a:r>
            <a:endParaRPr lang="it-IT" altLang="en-US" sz="2000" b="1" i="1"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5EC7BF-4FDE-43ED-AC02-8515E53EBAD9}"/>
              </a:ext>
            </a:extLst>
          </p:cNvPr>
          <p:cNvSpPr/>
          <p:nvPr/>
        </p:nvSpPr>
        <p:spPr>
          <a:xfrm>
            <a:off x="0" y="0"/>
            <a:ext cx="12192000" cy="6858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CD425683-ADBB-4C45-A5B9-B06CDA40C978}"/>
              </a:ext>
            </a:extLst>
          </p:cNvPr>
          <p:cNvSpPr txBox="1"/>
          <p:nvPr/>
        </p:nvSpPr>
        <p:spPr>
          <a:xfrm>
            <a:off x="775251" y="1520687"/>
            <a:ext cx="10227366" cy="3170099"/>
          </a:xfrm>
          <a:prstGeom prst="rect">
            <a:avLst/>
          </a:prstGeom>
          <a:noFill/>
        </p:spPr>
        <p:txBody>
          <a:bodyPr wrap="square" rtlCol="0">
            <a:spAutoFit/>
          </a:bodyPr>
          <a:lstStyle/>
          <a:p>
            <a:pPr algn="ctr"/>
            <a:r>
              <a:rPr lang="en-US" sz="4000" b="1" dirty="0"/>
              <a:t>Part 1</a:t>
            </a:r>
          </a:p>
          <a:p>
            <a:pPr algn="ctr"/>
            <a:endParaRPr lang="en-US" sz="4000" b="1" dirty="0"/>
          </a:p>
          <a:p>
            <a:pPr algn="ctr"/>
            <a:r>
              <a:rPr lang="en-US" sz="4000" b="1" dirty="0"/>
              <a:t>Nuclear Magnetic Resonance</a:t>
            </a:r>
          </a:p>
          <a:p>
            <a:pPr algn="ctr"/>
            <a:endParaRPr lang="en-US" sz="4000" b="1" dirty="0"/>
          </a:p>
          <a:p>
            <a:pPr algn="ctr"/>
            <a:r>
              <a:rPr lang="en-US" sz="4000" b="1" dirty="0"/>
              <a:t>as one more Spectroscopic tool</a:t>
            </a:r>
            <a:endParaRPr lang="LID4096" sz="4000" b="1" dirty="0"/>
          </a:p>
        </p:txBody>
      </p:sp>
    </p:spTree>
    <p:extLst>
      <p:ext uri="{BB962C8B-B14F-4D97-AF65-F5344CB8AC3E}">
        <p14:creationId xmlns:p14="http://schemas.microsoft.com/office/powerpoint/2010/main" val="366829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861215" y="2279560"/>
            <a:ext cx="6154277" cy="4209108"/>
            <a:chOff x="989800" y="1433399"/>
            <a:chExt cx="6154277" cy="4209108"/>
          </a:xfrm>
        </p:grpSpPr>
        <p:pic>
          <p:nvPicPr>
            <p:cNvPr id="4" name="Picture 3"/>
            <p:cNvPicPr>
              <a:picLocks noChangeAspect="1"/>
            </p:cNvPicPr>
            <p:nvPr/>
          </p:nvPicPr>
          <p:blipFill rotWithShape="1">
            <a:blip r:embed="rId2"/>
            <a:srcRect l="2150" t="50558" r="2459" b="852"/>
            <a:stretch/>
          </p:blipFill>
          <p:spPr>
            <a:xfrm>
              <a:off x="1370624" y="1610436"/>
              <a:ext cx="4245429" cy="3608022"/>
            </a:xfrm>
            <a:prstGeom prst="rect">
              <a:avLst/>
            </a:prstGeom>
          </p:spPr>
        </p:pic>
        <p:sp>
          <p:nvSpPr>
            <p:cNvPr id="5" name="Rectangle 4"/>
            <p:cNvSpPr/>
            <p:nvPr/>
          </p:nvSpPr>
          <p:spPr>
            <a:xfrm>
              <a:off x="1255594" y="3507475"/>
              <a:ext cx="4408227" cy="12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293187" y="2139023"/>
              <a:ext cx="1688247" cy="276999"/>
            </a:xfrm>
            <a:prstGeom prst="rect">
              <a:avLst/>
            </a:prstGeom>
            <a:noFill/>
          </p:spPr>
          <p:txBody>
            <a:bodyPr wrap="square" rtlCol="0">
              <a:spAutoFit/>
            </a:bodyPr>
            <a:lstStyle/>
            <a:p>
              <a:r>
                <a:rPr lang="en-US" sz="1200" dirty="0" err="1"/>
                <a:t>Heteronuclear</a:t>
              </a:r>
              <a:r>
                <a:rPr lang="en-US" sz="1200" dirty="0"/>
                <a:t> NOE</a:t>
              </a:r>
              <a:endParaRPr lang="fr-CH" sz="1200" dirty="0"/>
            </a:p>
          </p:txBody>
        </p:sp>
        <p:sp>
          <p:nvSpPr>
            <p:cNvPr id="8" name="TextBox 7"/>
            <p:cNvSpPr txBox="1"/>
            <p:nvPr/>
          </p:nvSpPr>
          <p:spPr>
            <a:xfrm>
              <a:off x="5133621" y="1692981"/>
              <a:ext cx="2010456" cy="276999"/>
            </a:xfrm>
            <a:prstGeom prst="rect">
              <a:avLst/>
            </a:prstGeom>
            <a:noFill/>
          </p:spPr>
          <p:txBody>
            <a:bodyPr wrap="square" rtlCol="0">
              <a:spAutoFit/>
            </a:bodyPr>
            <a:lstStyle/>
            <a:p>
              <a:r>
                <a:rPr lang="en-US" sz="1200" i="1" dirty="0"/>
                <a:t>High NOE = rigid</a:t>
              </a:r>
              <a:endParaRPr lang="fr-CH" sz="1200" i="1" dirty="0"/>
            </a:p>
          </p:txBody>
        </p:sp>
        <p:sp>
          <p:nvSpPr>
            <p:cNvPr id="9" name="TextBox 8"/>
            <p:cNvSpPr txBox="1"/>
            <p:nvPr/>
          </p:nvSpPr>
          <p:spPr>
            <a:xfrm>
              <a:off x="5133621" y="2538166"/>
              <a:ext cx="2010456" cy="276999"/>
            </a:xfrm>
            <a:prstGeom prst="rect">
              <a:avLst/>
            </a:prstGeom>
            <a:noFill/>
          </p:spPr>
          <p:txBody>
            <a:bodyPr wrap="square" rtlCol="0">
              <a:spAutoFit/>
            </a:bodyPr>
            <a:lstStyle/>
            <a:p>
              <a:r>
                <a:rPr lang="en-US" sz="1200" i="1" dirty="0"/>
                <a:t>Low NOE = </a:t>
              </a:r>
              <a:r>
                <a:rPr lang="en-US" sz="1200" i="1" dirty="0" err="1"/>
                <a:t>ps</a:t>
              </a:r>
              <a:r>
                <a:rPr lang="en-US" sz="1200" i="1" dirty="0"/>
                <a:t>-ns flexible</a:t>
              </a:r>
              <a:endParaRPr lang="fr-CH" sz="1200" i="1" dirty="0"/>
            </a:p>
          </p:txBody>
        </p:sp>
        <p:cxnSp>
          <p:nvCxnSpPr>
            <p:cNvPr id="10" name="Straight Connector 9"/>
            <p:cNvCxnSpPr/>
            <p:nvPr/>
          </p:nvCxnSpPr>
          <p:spPr>
            <a:xfrm flipH="1">
              <a:off x="1615085" y="1866175"/>
              <a:ext cx="3771899" cy="0"/>
            </a:xfrm>
            <a:prstGeom prst="line">
              <a:avLst/>
            </a:prstGeom>
            <a:ln w="127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15085" y="2216268"/>
              <a:ext cx="3771899" cy="0"/>
            </a:xfrm>
            <a:prstGeom prst="line">
              <a:avLst/>
            </a:prstGeom>
            <a:ln w="127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15085" y="2538176"/>
              <a:ext cx="3771899" cy="0"/>
            </a:xfrm>
            <a:prstGeom prst="line">
              <a:avLst/>
            </a:prstGeom>
            <a:ln w="127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926842" y="2756848"/>
              <a:ext cx="150125" cy="204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92146" y="5175230"/>
              <a:ext cx="1429787" cy="276999"/>
            </a:xfrm>
            <a:prstGeom prst="rect">
              <a:avLst/>
            </a:prstGeom>
            <a:noFill/>
          </p:spPr>
          <p:txBody>
            <a:bodyPr wrap="square" rtlCol="0">
              <a:spAutoFit/>
            </a:bodyPr>
            <a:lstStyle/>
            <a:p>
              <a:r>
                <a:rPr lang="en-US" sz="1200" dirty="0"/>
                <a:t>Residue number</a:t>
              </a:r>
              <a:endParaRPr lang="fr-CH" sz="1200" dirty="0"/>
            </a:p>
          </p:txBody>
        </p:sp>
        <p:sp>
          <p:nvSpPr>
            <p:cNvPr id="7" name="TextBox 6"/>
            <p:cNvSpPr txBox="1"/>
            <p:nvPr/>
          </p:nvSpPr>
          <p:spPr>
            <a:xfrm rot="16200000">
              <a:off x="-25980" y="4349728"/>
              <a:ext cx="2308559" cy="276999"/>
            </a:xfrm>
            <a:prstGeom prst="rect">
              <a:avLst/>
            </a:prstGeom>
            <a:noFill/>
          </p:spPr>
          <p:txBody>
            <a:bodyPr wrap="square" rtlCol="0">
              <a:spAutoFit/>
            </a:bodyPr>
            <a:lstStyle/>
            <a:p>
              <a:r>
                <a:rPr lang="en-US" sz="1200" dirty="0"/>
                <a:t>Deviation from mean structure</a:t>
              </a:r>
              <a:endParaRPr lang="fr-CH" sz="1200" dirty="0"/>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9" y="1101749"/>
            <a:ext cx="3438671" cy="436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937946" y="2169994"/>
            <a:ext cx="5839237" cy="2183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250546" y="6488668"/>
            <a:ext cx="4417454" cy="369332"/>
          </a:xfrm>
          <a:prstGeom prst="rect">
            <a:avLst/>
          </a:prstGeom>
          <a:noFill/>
        </p:spPr>
        <p:txBody>
          <a:bodyPr wrap="square" rtlCol="0">
            <a:spAutoFit/>
          </a:bodyPr>
          <a:lstStyle/>
          <a:p>
            <a:pPr algn="r"/>
            <a:r>
              <a:rPr lang="en-US" b="1" dirty="0"/>
              <a:t>F. </a:t>
            </a:r>
            <a:r>
              <a:rPr lang="en-US" b="1" dirty="0" err="1"/>
              <a:t>Sesterhenn</a:t>
            </a:r>
            <a:r>
              <a:rPr lang="en-US" b="1" dirty="0"/>
              <a:t> , C. Yang, B. </a:t>
            </a:r>
            <a:r>
              <a:rPr lang="en-US" b="1" dirty="0" err="1"/>
              <a:t>Correia</a:t>
            </a:r>
            <a:endParaRPr lang="en-US" b="1" dirty="0"/>
          </a:p>
        </p:txBody>
      </p:sp>
    </p:spTree>
    <p:extLst>
      <p:ext uri="{BB962C8B-B14F-4D97-AF65-F5344CB8AC3E}">
        <p14:creationId xmlns:p14="http://schemas.microsoft.com/office/powerpoint/2010/main" val="31514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C0DDF79-9462-4A3B-A794-72A2953840AA}"/>
              </a:ext>
            </a:extLst>
          </p:cNvPr>
          <p:cNvSpPr>
            <a:spLocks noChangeArrowheads="1"/>
          </p:cNvSpPr>
          <p:nvPr/>
        </p:nvSpPr>
        <p:spPr bwMode="auto">
          <a:xfrm>
            <a:off x="1591476" y="666524"/>
            <a:ext cx="9076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None/>
            </a:pPr>
            <a:r>
              <a:rPr lang="en-US" altLang="it-IT" sz="4000" b="1" dirty="0">
                <a:latin typeface="Arial" charset="0"/>
              </a:rPr>
              <a:t>(3) Relaxation = rate at which</a:t>
            </a:r>
          </a:p>
          <a:p>
            <a:pPr>
              <a:spcBef>
                <a:spcPct val="0"/>
              </a:spcBef>
              <a:buNone/>
            </a:pPr>
            <a:r>
              <a:rPr lang="en-US" altLang="it-IT" sz="4000" b="1" dirty="0">
                <a:latin typeface="Arial" charset="0"/>
              </a:rPr>
              <a:t>magnetization returns to equilibrium</a:t>
            </a:r>
            <a:endParaRPr lang="es-ES_tradnl" altLang="en-US" sz="4000" b="1" dirty="0">
              <a:latin typeface="Arial" charset="0"/>
            </a:endParaRPr>
          </a:p>
        </p:txBody>
      </p:sp>
      <p:sp>
        <p:nvSpPr>
          <p:cNvPr id="13" name="Rectangle 8">
            <a:extLst>
              <a:ext uri="{FF2B5EF4-FFF2-40B4-BE49-F238E27FC236}">
                <a16:creationId xmlns:a16="http://schemas.microsoft.com/office/drawing/2014/main" id="{9164967F-6949-4B5F-8E7D-B92656D29511}"/>
              </a:ext>
            </a:extLst>
          </p:cNvPr>
          <p:cNvSpPr>
            <a:spLocks noChangeArrowheads="1"/>
          </p:cNvSpPr>
          <p:nvPr/>
        </p:nvSpPr>
        <p:spPr bwMode="auto">
          <a:xfrm>
            <a:off x="1382754" y="3113414"/>
            <a:ext cx="90765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en-US" altLang="it-IT" sz="4000" b="1" dirty="0">
                <a:latin typeface="Arial" charset="0"/>
              </a:rPr>
              <a:t>Depends and </a:t>
            </a:r>
            <a:r>
              <a:rPr lang="en-US" altLang="it-IT" sz="4000" b="1" u="sng" dirty="0">
                <a:latin typeface="Arial" charset="0"/>
              </a:rPr>
              <a:t>reports</a:t>
            </a:r>
            <a:r>
              <a:rPr lang="en-US" altLang="it-IT" sz="4000" b="1" dirty="0">
                <a:latin typeface="Arial" charset="0"/>
              </a:rPr>
              <a:t> on atomic motions in a large timescale</a:t>
            </a:r>
            <a:endParaRPr lang="es-ES_tradnl" altLang="it-IT" sz="4000" b="1" dirty="0">
              <a:latin typeface="Arial" charset="0"/>
            </a:endParaRPr>
          </a:p>
          <a:p>
            <a:pPr algn="ctr">
              <a:spcBef>
                <a:spcPct val="0"/>
              </a:spcBef>
              <a:buNone/>
            </a:pPr>
            <a:endParaRPr lang="es-ES_tradnl" altLang="it-IT" sz="4000" b="1" dirty="0">
              <a:latin typeface="Arial" charset="0"/>
            </a:endParaRPr>
          </a:p>
          <a:p>
            <a:pPr algn="ctr">
              <a:spcBef>
                <a:spcPct val="0"/>
              </a:spcBef>
              <a:buNone/>
            </a:pPr>
            <a:r>
              <a:rPr lang="es-ES_tradnl" altLang="it-IT" sz="4000" b="1" dirty="0">
                <a:latin typeface="Arial" charset="0"/>
                <a:sym typeface="Wingdings" panose="05000000000000000000" pitchFamily="2" charset="2"/>
              </a:rPr>
              <a:t> Next </a:t>
            </a:r>
            <a:r>
              <a:rPr lang="es-ES_tradnl" altLang="it-IT" sz="4000" b="1" dirty="0" err="1">
                <a:latin typeface="Arial" charset="0"/>
                <a:sym typeface="Wingdings" panose="05000000000000000000" pitchFamily="2" charset="2"/>
              </a:rPr>
              <a:t>class</a:t>
            </a:r>
            <a:endParaRPr lang="en-US" altLang="it-IT" sz="4000" b="1" dirty="0">
              <a:latin typeface="Arial" charset="0"/>
            </a:endParaRPr>
          </a:p>
        </p:txBody>
      </p:sp>
    </p:spTree>
    <p:extLst>
      <p:ext uri="{BB962C8B-B14F-4D97-AF65-F5344CB8AC3E}">
        <p14:creationId xmlns:p14="http://schemas.microsoft.com/office/powerpoint/2010/main" val="419200494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138307-9A18-45C6-9642-C5FBF4F7AF2C}"/>
              </a:ext>
            </a:extLst>
          </p:cNvPr>
          <p:cNvSpPr/>
          <p:nvPr/>
        </p:nvSpPr>
        <p:spPr>
          <a:xfrm>
            <a:off x="0" y="0"/>
            <a:ext cx="12192000" cy="6858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CD425683-ADBB-4C45-A5B9-B06CDA40C978}"/>
              </a:ext>
            </a:extLst>
          </p:cNvPr>
          <p:cNvSpPr txBox="1"/>
          <p:nvPr/>
        </p:nvSpPr>
        <p:spPr>
          <a:xfrm>
            <a:off x="775251" y="636104"/>
            <a:ext cx="10227366" cy="4647426"/>
          </a:xfrm>
          <a:prstGeom prst="rect">
            <a:avLst/>
          </a:prstGeom>
          <a:noFill/>
        </p:spPr>
        <p:txBody>
          <a:bodyPr wrap="square" rtlCol="0">
            <a:spAutoFit/>
          </a:bodyPr>
          <a:lstStyle/>
          <a:p>
            <a:pPr algn="ctr"/>
            <a:r>
              <a:rPr lang="en-US" sz="4000" b="1" dirty="0"/>
              <a:t>Part 3</a:t>
            </a:r>
          </a:p>
          <a:p>
            <a:pPr algn="ctr"/>
            <a:endParaRPr lang="en-US" sz="4000" b="1" dirty="0"/>
          </a:p>
          <a:p>
            <a:pPr algn="ctr"/>
            <a:r>
              <a:rPr lang="en-US" sz="4000" b="1" dirty="0"/>
              <a:t>Real spectra and data you get to see in papers</a:t>
            </a:r>
          </a:p>
          <a:p>
            <a:pPr algn="ctr"/>
            <a:endParaRPr lang="en-US" sz="4000" b="1" dirty="0"/>
          </a:p>
          <a:p>
            <a:pPr algn="ctr"/>
            <a:r>
              <a:rPr lang="en-US" sz="3200" b="1" dirty="0"/>
              <a:t>A quick look at some key spectra and concepts,</a:t>
            </a:r>
          </a:p>
          <a:p>
            <a:pPr algn="ctr"/>
            <a:endParaRPr lang="en-US" sz="3200" b="1" dirty="0"/>
          </a:p>
          <a:p>
            <a:pPr algn="ctr"/>
            <a:r>
              <a:rPr lang="en-US" sz="3200" b="1" dirty="0"/>
              <a:t>and we then move to hands-on work</a:t>
            </a:r>
            <a:endParaRPr lang="LID4096" sz="3200" b="1" dirty="0"/>
          </a:p>
          <a:p>
            <a:pPr algn="ctr"/>
            <a:endParaRPr lang="LID4096" sz="4000" b="1" dirty="0"/>
          </a:p>
        </p:txBody>
      </p:sp>
    </p:spTree>
    <p:extLst>
      <p:ext uri="{BB962C8B-B14F-4D97-AF65-F5344CB8AC3E}">
        <p14:creationId xmlns:p14="http://schemas.microsoft.com/office/powerpoint/2010/main" val="328950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524000" y="187001"/>
            <a:ext cx="9144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s-ES" altLang="en-US" b="1" dirty="0">
                <a:latin typeface="Arial" charset="0"/>
              </a:rPr>
              <a:t>A </a:t>
            </a:r>
            <a:r>
              <a:rPr lang="es-ES" altLang="en-US" b="1" dirty="0" err="1">
                <a:latin typeface="Arial" charset="0"/>
              </a:rPr>
              <a:t>very</a:t>
            </a:r>
            <a:r>
              <a:rPr lang="es-ES" altLang="en-US" b="1" dirty="0">
                <a:latin typeface="Arial" charset="0"/>
              </a:rPr>
              <a:t> </a:t>
            </a:r>
            <a:r>
              <a:rPr lang="es-ES" altLang="en-US" b="1" dirty="0" err="1">
                <a:latin typeface="Arial" charset="0"/>
              </a:rPr>
              <a:t>important</a:t>
            </a:r>
            <a:r>
              <a:rPr lang="es-ES" altLang="en-US" b="1" dirty="0">
                <a:latin typeface="Arial" charset="0"/>
              </a:rPr>
              <a:t> 2D </a:t>
            </a:r>
            <a:r>
              <a:rPr lang="es-ES" altLang="en-US" b="1" dirty="0" err="1">
                <a:latin typeface="Arial" charset="0"/>
              </a:rPr>
              <a:t>spectrum</a:t>
            </a:r>
            <a:r>
              <a:rPr lang="es-ES" altLang="en-US" b="1" dirty="0">
                <a:latin typeface="Arial" charset="0"/>
              </a:rPr>
              <a:t>: </a:t>
            </a:r>
            <a:r>
              <a:rPr lang="es-ES" altLang="en-US" b="1" baseline="30000" dirty="0">
                <a:latin typeface="Arial" charset="0"/>
              </a:rPr>
              <a:t>1</a:t>
            </a:r>
            <a:r>
              <a:rPr lang="es-ES" altLang="en-US" b="1" dirty="0">
                <a:latin typeface="Arial" charset="0"/>
              </a:rPr>
              <a:t>H-</a:t>
            </a:r>
            <a:r>
              <a:rPr lang="es-ES" altLang="en-US" b="1" baseline="30000" dirty="0">
                <a:latin typeface="Arial" charset="0"/>
              </a:rPr>
              <a:t>15</a:t>
            </a:r>
            <a:r>
              <a:rPr lang="es-ES" altLang="en-US" b="1" dirty="0">
                <a:latin typeface="Arial" charset="0"/>
              </a:rPr>
              <a:t>N HSQC</a:t>
            </a:r>
          </a:p>
        </p:txBody>
      </p:sp>
      <p:sp>
        <p:nvSpPr>
          <p:cNvPr id="62468" name="Rectangle 4"/>
          <p:cNvSpPr>
            <a:spLocks noChangeArrowheads="1"/>
          </p:cNvSpPr>
          <p:nvPr/>
        </p:nvSpPr>
        <p:spPr bwMode="auto">
          <a:xfrm>
            <a:off x="7512876" y="5127468"/>
            <a:ext cx="3811519"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dirty="0">
                <a:latin typeface="Helvetica" pitchFamily="34" charset="0"/>
              </a:rPr>
              <a:t>2D </a:t>
            </a:r>
            <a:r>
              <a:rPr lang="en-US" altLang="en-US" sz="2400" b="1" baseline="30000" dirty="0">
                <a:latin typeface="Helvetica" pitchFamily="34" charset="0"/>
              </a:rPr>
              <a:t>15</a:t>
            </a:r>
            <a:r>
              <a:rPr lang="en-US" altLang="en-US" sz="2400" b="1" dirty="0">
                <a:latin typeface="Helvetica" pitchFamily="34" charset="0"/>
              </a:rPr>
              <a:t>N / </a:t>
            </a:r>
            <a:r>
              <a:rPr lang="en-US" altLang="en-US" sz="2400" b="1" baseline="30000" dirty="0">
                <a:latin typeface="Helvetica" pitchFamily="34" charset="0"/>
              </a:rPr>
              <a:t>1</a:t>
            </a:r>
            <a:r>
              <a:rPr lang="en-US" altLang="en-US" sz="2400" b="1" dirty="0">
                <a:latin typeface="Helvetica" pitchFamily="34" charset="0"/>
              </a:rPr>
              <a:t>H correlation through a single bond, </a:t>
            </a:r>
          </a:p>
          <a:p>
            <a:pPr algn="ctr" eaLnBrk="1" hangingPunct="1">
              <a:spcBef>
                <a:spcPct val="0"/>
              </a:spcBef>
              <a:buFontTx/>
              <a:buNone/>
            </a:pPr>
            <a:endParaRPr lang="en-US" altLang="en-US" sz="2400" b="1" dirty="0">
              <a:latin typeface="Helvetica" pitchFamily="34" charset="0"/>
            </a:endParaRPr>
          </a:p>
          <a:p>
            <a:pPr algn="ctr" eaLnBrk="1" hangingPunct="1">
              <a:spcBef>
                <a:spcPct val="0"/>
              </a:spcBef>
              <a:buFontTx/>
              <a:buNone/>
            </a:pPr>
            <a:r>
              <a:rPr lang="en-US" altLang="en-US" sz="2400" b="1" dirty="0">
                <a:latin typeface="Helvetica" pitchFamily="34" charset="0"/>
              </a:rPr>
              <a:t>One</a:t>
            </a:r>
            <a:r>
              <a:rPr lang="en-US" altLang="en-US" sz="2400" b="1" baseline="30000" dirty="0">
                <a:latin typeface="Helvetica" pitchFamily="34" charset="0"/>
              </a:rPr>
              <a:t> 15</a:t>
            </a:r>
            <a:r>
              <a:rPr lang="en-US" altLang="en-US" sz="2400" b="1" dirty="0">
                <a:latin typeface="Helvetica" pitchFamily="34" charset="0"/>
              </a:rPr>
              <a:t>N-</a:t>
            </a:r>
            <a:r>
              <a:rPr lang="en-US" altLang="en-US" sz="2400" b="1" baseline="30000" dirty="0">
                <a:latin typeface="Helvetica" pitchFamily="34" charset="0"/>
              </a:rPr>
              <a:t>1</a:t>
            </a:r>
            <a:r>
              <a:rPr lang="en-US" altLang="en-US" sz="2400" b="1" dirty="0">
                <a:latin typeface="Helvetica" pitchFamily="34" charset="0"/>
              </a:rPr>
              <a:t>H per residue</a:t>
            </a:r>
          </a:p>
        </p:txBody>
      </p:sp>
      <p:grpSp>
        <p:nvGrpSpPr>
          <p:cNvPr id="62469" name="Group 5"/>
          <p:cNvGrpSpPr>
            <a:grpSpLocks/>
          </p:cNvGrpSpPr>
          <p:nvPr/>
        </p:nvGrpSpPr>
        <p:grpSpPr bwMode="auto">
          <a:xfrm>
            <a:off x="7763012" y="3429000"/>
            <a:ext cx="3273425" cy="1576388"/>
            <a:chOff x="290" y="1602"/>
            <a:chExt cx="2062" cy="993"/>
          </a:xfrm>
        </p:grpSpPr>
        <p:sp>
          <p:nvSpPr>
            <p:cNvPr id="62470" name="Rectangle 6"/>
            <p:cNvSpPr>
              <a:spLocks noChangeArrowheads="1"/>
            </p:cNvSpPr>
            <p:nvPr/>
          </p:nvSpPr>
          <p:spPr bwMode="auto">
            <a:xfrm>
              <a:off x="290" y="1938"/>
              <a:ext cx="206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en-US" sz="2400" b="1" dirty="0">
                  <a:latin typeface="Helvetica" pitchFamily="34" charset="0"/>
                </a:rPr>
                <a:t>-</a:t>
              </a:r>
              <a:r>
                <a:rPr lang="en-US" altLang="en-US" sz="2400" b="1" baseline="40000" dirty="0">
                  <a:solidFill>
                    <a:srgbClr val="FF5050"/>
                  </a:solidFill>
                  <a:latin typeface="Helvetica" pitchFamily="34" charset="0"/>
                </a:rPr>
                <a:t>15</a:t>
              </a:r>
              <a:r>
                <a:rPr lang="en-US" altLang="en-US" sz="2400" b="1" dirty="0">
                  <a:solidFill>
                    <a:srgbClr val="FF5050"/>
                  </a:solidFill>
                  <a:latin typeface="Helvetica" pitchFamily="34" charset="0"/>
                </a:rPr>
                <a:t>N</a:t>
              </a:r>
              <a:r>
                <a:rPr lang="en-US" altLang="en-US" sz="2400" b="1" dirty="0">
                  <a:latin typeface="Helvetica" pitchFamily="34" charset="0"/>
                </a:rPr>
                <a:t> - C</a:t>
              </a:r>
              <a:r>
                <a:rPr lang="en-US" altLang="en-US" sz="2400" b="1" baseline="-20000" dirty="0">
                  <a:latin typeface="Symbol" pitchFamily="18" charset="2"/>
                </a:rPr>
                <a:t>a</a:t>
              </a:r>
              <a:r>
                <a:rPr lang="en-US" altLang="en-US" sz="2400" b="1" dirty="0">
                  <a:latin typeface="Helvetica" pitchFamily="34" charset="0"/>
                </a:rPr>
                <a:t>- CO -</a:t>
              </a:r>
              <a:r>
                <a:rPr lang="en-US" altLang="en-US" sz="2400" b="1" baseline="40000" dirty="0">
                  <a:solidFill>
                    <a:srgbClr val="FF5050"/>
                  </a:solidFill>
                  <a:latin typeface="Helvetica" pitchFamily="34" charset="0"/>
                </a:rPr>
                <a:t>15</a:t>
              </a:r>
              <a:r>
                <a:rPr lang="en-US" altLang="en-US" sz="2400" b="1" dirty="0">
                  <a:solidFill>
                    <a:srgbClr val="FF5050"/>
                  </a:solidFill>
                  <a:latin typeface="Helvetica" pitchFamily="34" charset="0"/>
                </a:rPr>
                <a:t>N</a:t>
              </a:r>
              <a:r>
                <a:rPr lang="en-US" altLang="en-US" sz="2400" b="1" dirty="0">
                  <a:latin typeface="Helvetica" pitchFamily="34" charset="0"/>
                </a:rPr>
                <a:t> - C</a:t>
              </a:r>
              <a:r>
                <a:rPr lang="en-US" altLang="en-US" sz="2400" b="1" baseline="-20000" dirty="0">
                  <a:latin typeface="Symbol" pitchFamily="18" charset="2"/>
                </a:rPr>
                <a:t>a</a:t>
              </a:r>
            </a:p>
          </p:txBody>
        </p:sp>
        <p:sp>
          <p:nvSpPr>
            <p:cNvPr id="62471" name="Line 7"/>
            <p:cNvSpPr>
              <a:spLocks noChangeShapeType="1"/>
            </p:cNvSpPr>
            <p:nvPr/>
          </p:nvSpPr>
          <p:spPr bwMode="auto">
            <a:xfrm>
              <a:off x="647" y="2193"/>
              <a:ext cx="0" cy="130"/>
            </a:xfrm>
            <a:prstGeom prst="line">
              <a:avLst/>
            </a:prstGeom>
            <a:noFill/>
            <a:ln w="381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Rectangle 8"/>
            <p:cNvSpPr>
              <a:spLocks noChangeArrowheads="1"/>
            </p:cNvSpPr>
            <p:nvPr/>
          </p:nvSpPr>
          <p:spPr bwMode="auto">
            <a:xfrm>
              <a:off x="518" y="2306"/>
              <a:ext cx="25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FF5050"/>
                  </a:solidFill>
                  <a:latin typeface="Helvetica" pitchFamily="34" charset="0"/>
                </a:rPr>
                <a:t>H</a:t>
              </a:r>
              <a:endParaRPr lang="en-US" altLang="en-US" sz="2400" b="1" baseline="-25000">
                <a:solidFill>
                  <a:srgbClr val="FF5050"/>
                </a:solidFill>
                <a:latin typeface="Helvetica" pitchFamily="34" charset="0"/>
              </a:endParaRPr>
            </a:p>
          </p:txBody>
        </p:sp>
        <p:grpSp>
          <p:nvGrpSpPr>
            <p:cNvPr id="62473" name="Group 9"/>
            <p:cNvGrpSpPr>
              <a:grpSpLocks/>
            </p:cNvGrpSpPr>
            <p:nvPr/>
          </p:nvGrpSpPr>
          <p:grpSpPr bwMode="auto">
            <a:xfrm>
              <a:off x="830" y="1602"/>
              <a:ext cx="255" cy="369"/>
              <a:chOff x="4055" y="1256"/>
              <a:chExt cx="255" cy="369"/>
            </a:xfrm>
          </p:grpSpPr>
          <p:sp>
            <p:nvSpPr>
              <p:cNvPr id="62479" name="Rectangle 10"/>
              <p:cNvSpPr>
                <a:spLocks noChangeArrowheads="1"/>
              </p:cNvSpPr>
              <p:nvPr/>
            </p:nvSpPr>
            <p:spPr bwMode="auto">
              <a:xfrm>
                <a:off x="4055" y="1256"/>
                <a:ext cx="25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Helvetica" pitchFamily="34" charset="0"/>
                  </a:rPr>
                  <a:t>R</a:t>
                </a:r>
              </a:p>
            </p:txBody>
          </p:sp>
          <p:sp>
            <p:nvSpPr>
              <p:cNvPr id="62480" name="Line 11"/>
              <p:cNvSpPr>
                <a:spLocks noChangeShapeType="1"/>
              </p:cNvSpPr>
              <p:nvPr/>
            </p:nvSpPr>
            <p:spPr bwMode="auto">
              <a:xfrm>
                <a:off x="4176" y="1495"/>
                <a:ext cx="0" cy="1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474" name="Group 12"/>
            <p:cNvGrpSpPr>
              <a:grpSpLocks/>
            </p:cNvGrpSpPr>
            <p:nvPr/>
          </p:nvGrpSpPr>
          <p:grpSpPr bwMode="auto">
            <a:xfrm>
              <a:off x="2010" y="1602"/>
              <a:ext cx="255" cy="369"/>
              <a:chOff x="4055" y="1256"/>
              <a:chExt cx="255" cy="369"/>
            </a:xfrm>
          </p:grpSpPr>
          <p:sp>
            <p:nvSpPr>
              <p:cNvPr id="62477" name="Rectangle 13"/>
              <p:cNvSpPr>
                <a:spLocks noChangeArrowheads="1"/>
              </p:cNvSpPr>
              <p:nvPr/>
            </p:nvSpPr>
            <p:spPr bwMode="auto">
              <a:xfrm>
                <a:off x="4055" y="1256"/>
                <a:ext cx="25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latin typeface="Helvetica" pitchFamily="34" charset="0"/>
                  </a:rPr>
                  <a:t>R</a:t>
                </a:r>
              </a:p>
            </p:txBody>
          </p:sp>
          <p:sp>
            <p:nvSpPr>
              <p:cNvPr id="62478" name="Line 14"/>
              <p:cNvSpPr>
                <a:spLocks noChangeShapeType="1"/>
              </p:cNvSpPr>
              <p:nvPr/>
            </p:nvSpPr>
            <p:spPr bwMode="auto">
              <a:xfrm>
                <a:off x="4176" y="1495"/>
                <a:ext cx="0" cy="1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5" name="Line 15"/>
            <p:cNvSpPr>
              <a:spLocks noChangeShapeType="1"/>
            </p:cNvSpPr>
            <p:nvPr/>
          </p:nvSpPr>
          <p:spPr bwMode="auto">
            <a:xfrm>
              <a:off x="1844" y="2193"/>
              <a:ext cx="0" cy="130"/>
            </a:xfrm>
            <a:prstGeom prst="line">
              <a:avLst/>
            </a:prstGeom>
            <a:noFill/>
            <a:ln w="3810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Rectangle 16"/>
            <p:cNvSpPr>
              <a:spLocks noChangeArrowheads="1"/>
            </p:cNvSpPr>
            <p:nvPr/>
          </p:nvSpPr>
          <p:spPr bwMode="auto">
            <a:xfrm>
              <a:off x="1715" y="2306"/>
              <a:ext cx="25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FF5050"/>
                  </a:solidFill>
                  <a:latin typeface="Helvetica" pitchFamily="34" charset="0"/>
                </a:rPr>
                <a:t>H</a:t>
              </a:r>
              <a:endParaRPr lang="en-US" altLang="en-US" sz="2400" b="1" baseline="-25000">
                <a:solidFill>
                  <a:srgbClr val="FF5050"/>
                </a:solidFill>
                <a:latin typeface="Helvetica" pitchFamily="34" charset="0"/>
              </a:endParaRPr>
            </a:p>
          </p:txBody>
        </p:sp>
      </p:grpSp>
      <p:pic>
        <p:nvPicPr>
          <p:cNvPr id="17" name="Picture 2" descr="Image result for assigned hsqc">
            <a:extLst>
              <a:ext uri="{FF2B5EF4-FFF2-40B4-BE49-F238E27FC236}">
                <a16:creationId xmlns:a16="http://schemas.microsoft.com/office/drawing/2014/main" id="{D7FE97CA-73B8-4A14-9C7C-69030B4FB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86" y="909694"/>
            <a:ext cx="5242891" cy="5164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2158B3-03E7-47CE-A4EE-45858A7FB9B8}"/>
              </a:ext>
            </a:extLst>
          </p:cNvPr>
          <p:cNvSpPr txBox="1"/>
          <p:nvPr/>
        </p:nvSpPr>
        <p:spPr>
          <a:xfrm>
            <a:off x="7670183" y="4297562"/>
            <a:ext cx="806446" cy="369332"/>
          </a:xfrm>
          <a:prstGeom prst="rect">
            <a:avLst/>
          </a:prstGeom>
          <a:noFill/>
        </p:spPr>
        <p:txBody>
          <a:bodyPr wrap="square" rtlCol="0">
            <a:spAutoFit/>
          </a:bodyPr>
          <a:lstStyle/>
          <a:p>
            <a:r>
              <a:rPr lang="en-US" i="1" dirty="0"/>
              <a:t>90Hz</a:t>
            </a:r>
            <a:endParaRPr lang="LID4096" i="1" dirty="0"/>
          </a:p>
        </p:txBody>
      </p:sp>
      <p:grpSp>
        <p:nvGrpSpPr>
          <p:cNvPr id="6" name="Group 5">
            <a:extLst>
              <a:ext uri="{FF2B5EF4-FFF2-40B4-BE49-F238E27FC236}">
                <a16:creationId xmlns:a16="http://schemas.microsoft.com/office/drawing/2014/main" id="{E7C4471F-3147-4C60-ACCE-6E56E70C7EDB}"/>
              </a:ext>
            </a:extLst>
          </p:cNvPr>
          <p:cNvGrpSpPr/>
          <p:nvPr/>
        </p:nvGrpSpPr>
        <p:grpSpPr>
          <a:xfrm>
            <a:off x="6976162" y="882764"/>
            <a:ext cx="4744387" cy="2564999"/>
            <a:chOff x="6976162" y="882764"/>
            <a:chExt cx="4744387" cy="2564999"/>
          </a:xfrm>
        </p:grpSpPr>
        <p:pic>
          <p:nvPicPr>
            <p:cNvPr id="3076" name="Picture 4" descr="TUTORIAL: Phase-sensitive 2D HSQC EXPERIMENT">
              <a:extLst>
                <a:ext uri="{FF2B5EF4-FFF2-40B4-BE49-F238E27FC236}">
                  <a16:creationId xmlns:a16="http://schemas.microsoft.com/office/drawing/2014/main" id="{CA07EFD0-3008-4E9B-8A68-25A389C55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99"/>
            <a:stretch/>
          </p:blipFill>
          <p:spPr bwMode="auto">
            <a:xfrm>
              <a:off x="7147338" y="1170716"/>
              <a:ext cx="4459574" cy="15812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4D05EF-E5C3-49FE-8EF1-5709BA15F2CF}"/>
                </a:ext>
              </a:extLst>
            </p:cNvPr>
            <p:cNvSpPr txBox="1"/>
            <p:nvPr/>
          </p:nvSpPr>
          <p:spPr>
            <a:xfrm>
              <a:off x="6976162" y="2544129"/>
              <a:ext cx="1152939" cy="276999"/>
            </a:xfrm>
            <a:prstGeom prst="rect">
              <a:avLst/>
            </a:prstGeom>
            <a:noFill/>
          </p:spPr>
          <p:txBody>
            <a:bodyPr wrap="square" rtlCol="0">
              <a:spAutoFit/>
            </a:bodyPr>
            <a:lstStyle/>
            <a:p>
              <a:r>
                <a:rPr lang="en-US" sz="1200" dirty="0"/>
                <a:t>(</a:t>
              </a:r>
              <a:r>
                <a:rPr lang="en-US" sz="1200" baseline="30000" dirty="0"/>
                <a:t>13</a:t>
              </a:r>
              <a:r>
                <a:rPr lang="en-US" sz="1200" dirty="0"/>
                <a:t>C,</a:t>
              </a:r>
              <a:r>
                <a:rPr lang="en-US" sz="1200" baseline="30000" dirty="0"/>
                <a:t>15</a:t>
              </a:r>
              <a:r>
                <a:rPr lang="en-US" sz="1200" dirty="0"/>
                <a:t>N…)</a:t>
              </a:r>
              <a:endParaRPr lang="LID4096" sz="1200" dirty="0"/>
            </a:p>
          </p:txBody>
        </p:sp>
        <p:sp>
          <p:nvSpPr>
            <p:cNvPr id="4" name="Right Brace 3">
              <a:extLst>
                <a:ext uri="{FF2B5EF4-FFF2-40B4-BE49-F238E27FC236}">
                  <a16:creationId xmlns:a16="http://schemas.microsoft.com/office/drawing/2014/main" id="{D1ABFADA-5B32-4773-83B0-36818811E151}"/>
                </a:ext>
              </a:extLst>
            </p:cNvPr>
            <p:cNvSpPr/>
            <p:nvPr/>
          </p:nvSpPr>
          <p:spPr>
            <a:xfrm rot="5400000">
              <a:off x="7989920" y="2497175"/>
              <a:ext cx="104861" cy="40481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23" name="TextBox 22">
              <a:extLst>
                <a:ext uri="{FF2B5EF4-FFF2-40B4-BE49-F238E27FC236}">
                  <a16:creationId xmlns:a16="http://schemas.microsoft.com/office/drawing/2014/main" id="{2AA8AC6C-7327-456B-88C9-52E9037440A5}"/>
                </a:ext>
              </a:extLst>
            </p:cNvPr>
            <p:cNvSpPr txBox="1"/>
            <p:nvPr/>
          </p:nvSpPr>
          <p:spPr>
            <a:xfrm>
              <a:off x="7839945" y="2765267"/>
              <a:ext cx="404814" cy="307777"/>
            </a:xfrm>
            <a:prstGeom prst="rect">
              <a:avLst/>
            </a:prstGeom>
            <a:noFill/>
          </p:spPr>
          <p:txBody>
            <a:bodyPr wrap="square" rtlCol="0">
              <a:spAutoFit/>
            </a:bodyPr>
            <a:lstStyle/>
            <a:p>
              <a:pPr algn="ctr"/>
              <a:r>
                <a:rPr lang="en-US" sz="1400" dirty="0"/>
                <a:t>1/J</a:t>
              </a:r>
              <a:endParaRPr lang="LID4096" sz="1400" dirty="0"/>
            </a:p>
          </p:txBody>
        </p:sp>
        <p:sp>
          <p:nvSpPr>
            <p:cNvPr id="24" name="Right Brace 23">
              <a:extLst>
                <a:ext uri="{FF2B5EF4-FFF2-40B4-BE49-F238E27FC236}">
                  <a16:creationId xmlns:a16="http://schemas.microsoft.com/office/drawing/2014/main" id="{A9455DD7-3A75-40B4-AF72-6E14A1217092}"/>
                </a:ext>
              </a:extLst>
            </p:cNvPr>
            <p:cNvSpPr/>
            <p:nvPr/>
          </p:nvSpPr>
          <p:spPr>
            <a:xfrm rot="5400000">
              <a:off x="9100083" y="2333724"/>
              <a:ext cx="118116" cy="74496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25" name="TextBox 24">
              <a:extLst>
                <a:ext uri="{FF2B5EF4-FFF2-40B4-BE49-F238E27FC236}">
                  <a16:creationId xmlns:a16="http://schemas.microsoft.com/office/drawing/2014/main" id="{8BE6EC6D-2295-44F6-A507-D8796A8FA7E6}"/>
                </a:ext>
              </a:extLst>
            </p:cNvPr>
            <p:cNvSpPr txBox="1"/>
            <p:nvPr/>
          </p:nvSpPr>
          <p:spPr>
            <a:xfrm>
              <a:off x="8014888" y="2801432"/>
              <a:ext cx="2288505" cy="646331"/>
            </a:xfrm>
            <a:prstGeom prst="rect">
              <a:avLst/>
            </a:prstGeom>
            <a:noFill/>
          </p:spPr>
          <p:txBody>
            <a:bodyPr wrap="square" rtlCol="0">
              <a:spAutoFit/>
            </a:bodyPr>
            <a:lstStyle/>
            <a:p>
              <a:pPr algn="ctr"/>
              <a:r>
                <a:rPr lang="en-US" sz="1200" dirty="0"/>
                <a:t>X evolution</a:t>
              </a:r>
            </a:p>
            <a:p>
              <a:pPr algn="ctr"/>
              <a:r>
                <a:rPr lang="en-US" sz="1200" dirty="0"/>
                <a:t>(becomes indirect dimension frequencies upon FT)</a:t>
              </a:r>
              <a:endParaRPr lang="LID4096" sz="1200" dirty="0"/>
            </a:p>
          </p:txBody>
        </p:sp>
        <p:sp>
          <p:nvSpPr>
            <p:cNvPr id="26" name="Right Brace 25">
              <a:extLst>
                <a:ext uri="{FF2B5EF4-FFF2-40B4-BE49-F238E27FC236}">
                  <a16:creationId xmlns:a16="http://schemas.microsoft.com/office/drawing/2014/main" id="{DBC0CC2E-5338-40D3-8B09-2A23C3EC7FC0}"/>
                </a:ext>
              </a:extLst>
            </p:cNvPr>
            <p:cNvSpPr/>
            <p:nvPr/>
          </p:nvSpPr>
          <p:spPr>
            <a:xfrm rot="16200000">
              <a:off x="8222403" y="769488"/>
              <a:ext cx="104861" cy="102364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5" name="Rectangle 4">
              <a:extLst>
                <a:ext uri="{FF2B5EF4-FFF2-40B4-BE49-F238E27FC236}">
                  <a16:creationId xmlns:a16="http://schemas.microsoft.com/office/drawing/2014/main" id="{B25EA217-2B67-479E-983D-6C96A3D48703}"/>
                </a:ext>
              </a:extLst>
            </p:cNvPr>
            <p:cNvSpPr/>
            <p:nvPr/>
          </p:nvSpPr>
          <p:spPr>
            <a:xfrm>
              <a:off x="7147337" y="882764"/>
              <a:ext cx="2099299" cy="276999"/>
            </a:xfrm>
            <a:prstGeom prst="rect">
              <a:avLst/>
            </a:prstGeom>
          </p:spPr>
          <p:txBody>
            <a:bodyPr wrap="square">
              <a:spAutoFit/>
            </a:bodyPr>
            <a:lstStyle/>
            <a:p>
              <a:r>
                <a:rPr lang="en-US" sz="1200" dirty="0"/>
                <a:t>INEPT (magnetization transfer)</a:t>
              </a:r>
              <a:endParaRPr lang="LID4096" sz="1200" dirty="0"/>
            </a:p>
          </p:txBody>
        </p:sp>
        <p:sp>
          <p:nvSpPr>
            <p:cNvPr id="29" name="TextBox 28">
              <a:extLst>
                <a:ext uri="{FF2B5EF4-FFF2-40B4-BE49-F238E27FC236}">
                  <a16:creationId xmlns:a16="http://schemas.microsoft.com/office/drawing/2014/main" id="{616D7AB1-4DDD-4867-9A0B-D0F0D5D5DA66}"/>
                </a:ext>
              </a:extLst>
            </p:cNvPr>
            <p:cNvSpPr txBox="1"/>
            <p:nvPr/>
          </p:nvSpPr>
          <p:spPr>
            <a:xfrm>
              <a:off x="10229987" y="2674034"/>
              <a:ext cx="1490562" cy="461665"/>
            </a:xfrm>
            <a:prstGeom prst="rect">
              <a:avLst/>
            </a:prstGeom>
            <a:noFill/>
          </p:spPr>
          <p:txBody>
            <a:bodyPr wrap="square" rtlCol="0">
              <a:spAutoFit/>
            </a:bodyPr>
            <a:lstStyle/>
            <a:p>
              <a:pPr algn="ctr"/>
              <a:r>
                <a:rPr lang="en-US" sz="1200" dirty="0"/>
                <a:t>FID (becomes direct dimension upon FT)</a:t>
              </a:r>
              <a:endParaRPr lang="LID4096" sz="1200" dirty="0"/>
            </a:p>
          </p:txBody>
        </p:sp>
      </p:grpSp>
      <p:sp>
        <p:nvSpPr>
          <p:cNvPr id="7" name="Rectangle 6">
            <a:extLst>
              <a:ext uri="{FF2B5EF4-FFF2-40B4-BE49-F238E27FC236}">
                <a16:creationId xmlns:a16="http://schemas.microsoft.com/office/drawing/2014/main" id="{AF1EB441-13FD-49D4-90D1-8567CB5E1C9F}"/>
              </a:ext>
            </a:extLst>
          </p:cNvPr>
          <p:cNvSpPr/>
          <p:nvPr/>
        </p:nvSpPr>
        <p:spPr>
          <a:xfrm>
            <a:off x="108223" y="6235463"/>
            <a:ext cx="5987777" cy="461665"/>
          </a:xfrm>
          <a:prstGeom prst="rect">
            <a:avLst/>
          </a:prstGeom>
        </p:spPr>
        <p:txBody>
          <a:bodyPr wrap="square">
            <a:spAutoFit/>
          </a:bodyPr>
          <a:lstStyle/>
          <a:p>
            <a:pPr algn="ctr"/>
            <a:r>
              <a:rPr lang="en-US" altLang="en-US" sz="1200" b="1" dirty="0">
                <a:latin typeface="Helvetica" pitchFamily="34" charset="0"/>
              </a:rPr>
              <a:t>2-5 min in perfect sample (even seconds with special pulse sequence) to a couple of hours for diluted/bad samples</a:t>
            </a:r>
            <a:endParaRPr lang="LID4096" sz="1200" dirty="0"/>
          </a:p>
        </p:txBody>
      </p:sp>
      <p:pic>
        <p:nvPicPr>
          <p:cNvPr id="8" name="Picture 7">
            <a:extLst>
              <a:ext uri="{FF2B5EF4-FFF2-40B4-BE49-F238E27FC236}">
                <a16:creationId xmlns:a16="http://schemas.microsoft.com/office/drawing/2014/main" id="{C7359B51-B584-4B4C-BFD7-A0956D757514}"/>
              </a:ext>
            </a:extLst>
          </p:cNvPr>
          <p:cNvPicPr>
            <a:picLocks noChangeAspect="1"/>
          </p:cNvPicPr>
          <p:nvPr/>
        </p:nvPicPr>
        <p:blipFill>
          <a:blip r:embed="rId4"/>
          <a:stretch>
            <a:fillRect/>
          </a:stretch>
        </p:blipFill>
        <p:spPr>
          <a:xfrm>
            <a:off x="13210150" y="479388"/>
            <a:ext cx="12192000" cy="5245506"/>
          </a:xfrm>
          <a:prstGeom prst="rect">
            <a:avLst/>
          </a:prstGeom>
        </p:spPr>
      </p:pic>
    </p:spTree>
    <p:extLst>
      <p:ext uri="{BB962C8B-B14F-4D97-AF65-F5344CB8AC3E}">
        <p14:creationId xmlns:p14="http://schemas.microsoft.com/office/powerpoint/2010/main" val="278465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305576" y="-490964"/>
            <a:ext cx="7236296" cy="2448272"/>
            <a:chOff x="960" y="1152"/>
            <a:chExt cx="3696" cy="2592"/>
          </a:xfrm>
        </p:grpSpPr>
        <p:pic>
          <p:nvPicPr>
            <p:cNvPr id="3" name="Picture 4" descr="Figure3"/>
            <p:cNvPicPr>
              <a:picLocks noChangeAspect="1" noChangeArrowheads="1"/>
            </p:cNvPicPr>
            <p:nvPr/>
          </p:nvPicPr>
          <p:blipFill rotWithShape="1">
            <a:blip r:embed="rId3">
              <a:extLst>
                <a:ext uri="{28A0092B-C50C-407E-A947-70E740481C1C}">
                  <a14:useLocalDpi xmlns:a14="http://schemas.microsoft.com/office/drawing/2010/main" val="0"/>
                </a:ext>
              </a:extLst>
            </a:blip>
            <a:srcRect l="3622" t="2925" r="7584" b="41052"/>
            <a:stretch/>
          </p:blipFill>
          <p:spPr bwMode="auto">
            <a:xfrm>
              <a:off x="966" y="1189"/>
              <a:ext cx="3670" cy="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3120" y="1200"/>
              <a:ext cx="1008" cy="5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 name="Rectangle 6"/>
            <p:cNvSpPr>
              <a:spLocks noChangeArrowheads="1"/>
            </p:cNvSpPr>
            <p:nvPr/>
          </p:nvSpPr>
          <p:spPr bwMode="auto">
            <a:xfrm>
              <a:off x="1728" y="1536"/>
              <a:ext cx="816" cy="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6" name="Rectangle 7"/>
            <p:cNvSpPr>
              <a:spLocks noChangeArrowheads="1"/>
            </p:cNvSpPr>
            <p:nvPr/>
          </p:nvSpPr>
          <p:spPr bwMode="auto">
            <a:xfrm>
              <a:off x="960" y="1152"/>
              <a:ext cx="2400" cy="129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7" name="Rectangle 8"/>
            <p:cNvSpPr>
              <a:spLocks noChangeArrowheads="1"/>
            </p:cNvSpPr>
            <p:nvPr/>
          </p:nvSpPr>
          <p:spPr bwMode="auto">
            <a:xfrm>
              <a:off x="4032" y="1200"/>
              <a:ext cx="624"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8" name="Rectangle 9"/>
            <p:cNvSpPr>
              <a:spLocks noChangeArrowheads="1"/>
            </p:cNvSpPr>
            <p:nvPr/>
          </p:nvSpPr>
          <p:spPr bwMode="auto">
            <a:xfrm>
              <a:off x="4128" y="1392"/>
              <a:ext cx="96"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9" name="Rectangle 10"/>
            <p:cNvSpPr>
              <a:spLocks noChangeArrowheads="1"/>
            </p:cNvSpPr>
            <p:nvPr/>
          </p:nvSpPr>
          <p:spPr bwMode="auto">
            <a:xfrm>
              <a:off x="960" y="2352"/>
              <a:ext cx="336" cy="3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10" name="TextBox 9"/>
          <p:cNvSpPr txBox="1"/>
          <p:nvPr/>
        </p:nvSpPr>
        <p:spPr>
          <a:xfrm>
            <a:off x="1507498" y="19031"/>
            <a:ext cx="3528392" cy="923330"/>
          </a:xfrm>
          <a:prstGeom prst="rect">
            <a:avLst/>
          </a:prstGeom>
          <a:noFill/>
        </p:spPr>
        <p:txBody>
          <a:bodyPr wrap="square" rtlCol="0">
            <a:spAutoFit/>
          </a:bodyPr>
          <a:lstStyle/>
          <a:p>
            <a:r>
              <a:rPr lang="en-US" b="1" dirty="0"/>
              <a:t>Very sharp resonances</a:t>
            </a:r>
          </a:p>
          <a:p>
            <a:pPr marL="285750" indent="-285750">
              <a:buFont typeface="Arial" charset="0"/>
              <a:buChar char="•"/>
            </a:pPr>
            <a:r>
              <a:rPr lang="en-US" dirty="0"/>
              <a:t>1 per nucleus</a:t>
            </a:r>
          </a:p>
          <a:p>
            <a:pPr marL="285750" indent="-285750">
              <a:buFont typeface="Arial" charset="0"/>
              <a:buChar char="•"/>
            </a:pPr>
            <a:r>
              <a:rPr lang="en-US" dirty="0"/>
              <a:t>Info on structure &amp; dynamics</a:t>
            </a:r>
          </a:p>
        </p:txBody>
      </p:sp>
      <p:grpSp>
        <p:nvGrpSpPr>
          <p:cNvPr id="14" name="Group 13"/>
          <p:cNvGrpSpPr/>
          <p:nvPr/>
        </p:nvGrpSpPr>
        <p:grpSpPr>
          <a:xfrm>
            <a:off x="2144998" y="2123564"/>
            <a:ext cx="4788379" cy="4659100"/>
            <a:chOff x="1159340" y="2420888"/>
            <a:chExt cx="4420772" cy="4301418"/>
          </a:xfrm>
        </p:grpSpPr>
        <p:pic>
          <p:nvPicPr>
            <p:cNvPr id="11" name="Picture 2" descr="Image result for assigned hsqc"/>
            <p:cNvPicPr>
              <a:picLocks noChangeAspect="1" noChangeArrowheads="1"/>
            </p:cNvPicPr>
            <p:nvPr/>
          </p:nvPicPr>
          <p:blipFill rotWithShape="1">
            <a:blip r:embed="rId4">
              <a:extLst>
                <a:ext uri="{28A0092B-C50C-407E-A947-70E740481C1C}">
                  <a14:useLocalDpi xmlns:a14="http://schemas.microsoft.com/office/drawing/2010/main" val="0"/>
                </a:ext>
              </a:extLst>
            </a:blip>
            <a:srcRect l="3763" b="3635"/>
            <a:stretch/>
          </p:blipFill>
          <p:spPr bwMode="auto">
            <a:xfrm>
              <a:off x="1560786" y="2420888"/>
              <a:ext cx="4019326" cy="39641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1005793" y="3726563"/>
              <a:ext cx="648072" cy="340978"/>
            </a:xfrm>
            <a:prstGeom prst="rect">
              <a:avLst/>
            </a:prstGeom>
            <a:noFill/>
          </p:spPr>
          <p:txBody>
            <a:bodyPr wrap="square" rtlCol="0">
              <a:spAutoFit/>
            </a:bodyPr>
            <a:lstStyle/>
            <a:p>
              <a:r>
                <a:rPr lang="en-US" baseline="30000" dirty="0"/>
                <a:t>15</a:t>
              </a:r>
              <a:r>
                <a:rPr lang="en-US" dirty="0"/>
                <a:t>N</a:t>
              </a:r>
            </a:p>
          </p:txBody>
        </p:sp>
        <p:sp>
          <p:nvSpPr>
            <p:cNvPr id="13" name="TextBox 12"/>
            <p:cNvSpPr txBox="1"/>
            <p:nvPr/>
          </p:nvSpPr>
          <p:spPr>
            <a:xfrm>
              <a:off x="3347864" y="6381328"/>
              <a:ext cx="648072" cy="340978"/>
            </a:xfrm>
            <a:prstGeom prst="rect">
              <a:avLst/>
            </a:prstGeom>
            <a:noFill/>
          </p:spPr>
          <p:txBody>
            <a:bodyPr wrap="square" rtlCol="0">
              <a:spAutoFit/>
            </a:bodyPr>
            <a:lstStyle/>
            <a:p>
              <a:r>
                <a:rPr lang="en-US" baseline="30000" dirty="0"/>
                <a:t>1</a:t>
              </a:r>
              <a:r>
                <a:rPr lang="en-US" dirty="0"/>
                <a:t>H</a:t>
              </a:r>
            </a:p>
          </p:txBody>
        </p:sp>
        <p:sp>
          <p:nvSpPr>
            <p:cNvPr id="16" name="TextBox 15"/>
            <p:cNvSpPr txBox="1"/>
            <p:nvPr/>
          </p:nvSpPr>
          <p:spPr>
            <a:xfrm>
              <a:off x="1846895" y="2495947"/>
              <a:ext cx="1595518" cy="340978"/>
            </a:xfrm>
            <a:prstGeom prst="rect">
              <a:avLst/>
            </a:prstGeom>
            <a:noFill/>
          </p:spPr>
          <p:txBody>
            <a:bodyPr wrap="square" rtlCol="0">
              <a:spAutoFit/>
            </a:bodyPr>
            <a:lstStyle/>
            <a:p>
              <a:r>
                <a:rPr lang="en-US" i="1" baseline="30000" dirty="0"/>
                <a:t>1</a:t>
              </a:r>
              <a:r>
                <a:rPr lang="en-US" i="1" dirty="0"/>
                <a:t>H,</a:t>
              </a:r>
              <a:r>
                <a:rPr lang="en-US" i="1" baseline="30000" dirty="0"/>
                <a:t>15</a:t>
              </a:r>
              <a:r>
                <a:rPr lang="en-US" i="1" dirty="0"/>
                <a:t>N HSQC</a:t>
              </a:r>
            </a:p>
          </p:txBody>
        </p:sp>
      </p:grpSp>
      <p:sp>
        <p:nvSpPr>
          <p:cNvPr id="15" name="TextBox 14"/>
          <p:cNvSpPr txBox="1"/>
          <p:nvPr/>
        </p:nvSpPr>
        <p:spPr>
          <a:xfrm>
            <a:off x="7344579" y="2346315"/>
            <a:ext cx="2915816" cy="2585323"/>
          </a:xfrm>
          <a:prstGeom prst="rect">
            <a:avLst/>
          </a:prstGeom>
          <a:noFill/>
        </p:spPr>
        <p:txBody>
          <a:bodyPr wrap="square" rtlCol="0">
            <a:spAutoFit/>
          </a:bodyPr>
          <a:lstStyle/>
          <a:p>
            <a:pPr algn="ctr"/>
            <a:r>
              <a:rPr lang="en-US" b="1" u="sng" baseline="30000" dirty="0"/>
              <a:t>15</a:t>
            </a:r>
            <a:r>
              <a:rPr lang="en-US" b="1" u="sng" dirty="0"/>
              <a:t>N &amp; </a:t>
            </a:r>
            <a:r>
              <a:rPr lang="en-US" b="1" u="sng" baseline="30000" dirty="0"/>
              <a:t>13</a:t>
            </a:r>
            <a:r>
              <a:rPr lang="en-US" b="1" u="sng" dirty="0"/>
              <a:t>C “labeling”</a:t>
            </a:r>
          </a:p>
          <a:p>
            <a:pPr marL="285750" indent="-285750">
              <a:buFont typeface="Arial" charset="0"/>
              <a:buChar char="•"/>
            </a:pPr>
            <a:endParaRPr lang="en-US" b="1" dirty="0"/>
          </a:p>
          <a:p>
            <a:pPr marL="285750" indent="-285750">
              <a:buFont typeface="Arial" charset="0"/>
              <a:buChar char="•"/>
            </a:pPr>
            <a:r>
              <a:rPr lang="en-US" b="1" dirty="0"/>
              <a:t>Clear against </a:t>
            </a:r>
            <a:r>
              <a:rPr lang="en-US" b="1" baseline="30000" dirty="0"/>
              <a:t>14</a:t>
            </a:r>
            <a:r>
              <a:rPr lang="en-US" b="1" dirty="0"/>
              <a:t>N &amp; </a:t>
            </a:r>
            <a:r>
              <a:rPr lang="en-US" b="1" baseline="30000" dirty="0"/>
              <a:t>12</a:t>
            </a:r>
            <a:r>
              <a:rPr lang="en-US" b="1" dirty="0"/>
              <a:t>C background</a:t>
            </a:r>
          </a:p>
          <a:p>
            <a:pPr marL="285750" indent="-285750">
              <a:buFont typeface="Arial" charset="0"/>
              <a:buChar char="•"/>
            </a:pPr>
            <a:endParaRPr lang="en-US" b="1" dirty="0"/>
          </a:p>
          <a:p>
            <a:pPr marL="285750" indent="-285750">
              <a:buFont typeface="Arial" charset="0"/>
              <a:buChar char="•"/>
            </a:pPr>
            <a:r>
              <a:rPr lang="en-US" b="1" dirty="0"/>
              <a:t>Resolve signals</a:t>
            </a:r>
          </a:p>
          <a:p>
            <a:pPr marL="285750" indent="-285750">
              <a:buFont typeface="Arial" charset="0"/>
              <a:buChar char="•"/>
            </a:pPr>
            <a:endParaRPr lang="en-US" b="1" dirty="0"/>
          </a:p>
          <a:p>
            <a:pPr marL="285750" indent="-285750">
              <a:buFont typeface="Arial" charset="0"/>
              <a:buChar char="•"/>
            </a:pPr>
            <a:r>
              <a:rPr lang="en-US" b="1" dirty="0"/>
              <a:t>More structural, chemical &amp; dynamical information</a:t>
            </a:r>
          </a:p>
        </p:txBody>
      </p:sp>
    </p:spTree>
    <p:extLst>
      <p:ext uri="{BB962C8B-B14F-4D97-AF65-F5344CB8AC3E}">
        <p14:creationId xmlns:p14="http://schemas.microsoft.com/office/powerpoint/2010/main" val="31913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39901" y="150814"/>
            <a:ext cx="8710613" cy="1220787"/>
          </a:xfrm>
          <a:noFill/>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lIns="90487" tIns="44450" rIns="90487" bIns="44450" rtlCol="0" anchor="ctr">
            <a:normAutofit/>
          </a:bodyPr>
          <a:lstStyle/>
          <a:p>
            <a:pPr defTabSz="831850"/>
            <a:r>
              <a:rPr lang="en-GB" altLang="en-US" b="1" dirty="0">
                <a:solidFill>
                  <a:schemeClr val="tx1"/>
                </a:solidFill>
              </a:rPr>
              <a:t>Quick Assay of Mutations</a:t>
            </a:r>
            <a:br>
              <a:rPr lang="en-GB" altLang="en-US" b="1" dirty="0">
                <a:solidFill>
                  <a:schemeClr val="tx1"/>
                </a:solidFill>
              </a:rPr>
            </a:br>
            <a:r>
              <a:rPr lang="en-GB" altLang="en-US" sz="3200" b="1" i="1" dirty="0" err="1"/>
              <a:t>Mutations</a:t>
            </a:r>
            <a:r>
              <a:rPr lang="en-GB" altLang="en-US" sz="3200" b="1" i="1" dirty="0"/>
              <a:t> can effect folding and stability</a:t>
            </a:r>
          </a:p>
        </p:txBody>
      </p:sp>
      <p:sp>
        <p:nvSpPr>
          <p:cNvPr id="67588" name="Rectangle 4"/>
          <p:cNvSpPr>
            <a:spLocks noChangeArrowheads="1"/>
          </p:cNvSpPr>
          <p:nvPr/>
        </p:nvSpPr>
        <p:spPr bwMode="auto">
          <a:xfrm>
            <a:off x="5040313" y="107315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s-ES" altLang="en-US" sz="2400">
              <a:latin typeface="Helvetica" pitchFamily="34" charset="0"/>
            </a:endParaRPr>
          </a:p>
        </p:txBody>
      </p:sp>
      <p:grpSp>
        <p:nvGrpSpPr>
          <p:cNvPr id="2" name="Group 1">
            <a:extLst>
              <a:ext uri="{FF2B5EF4-FFF2-40B4-BE49-F238E27FC236}">
                <a16:creationId xmlns:a16="http://schemas.microsoft.com/office/drawing/2014/main" id="{4A6B20D0-BFD1-49F4-A7E3-267536E0EF21}"/>
              </a:ext>
            </a:extLst>
          </p:cNvPr>
          <p:cNvGrpSpPr/>
          <p:nvPr/>
        </p:nvGrpSpPr>
        <p:grpSpPr>
          <a:xfrm>
            <a:off x="1676400" y="1752600"/>
            <a:ext cx="8774115" cy="4572000"/>
            <a:chOff x="1676400" y="1752600"/>
            <a:chExt cx="8774115" cy="4572000"/>
          </a:xfrm>
        </p:grpSpPr>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l="17995" t="39682" r="5858" b="2910"/>
            <a:stretch>
              <a:fillRect/>
            </a:stretch>
          </p:blipFill>
          <p:spPr bwMode="auto">
            <a:xfrm>
              <a:off x="3124200" y="1752600"/>
              <a:ext cx="5943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1739901" y="2209800"/>
              <a:ext cx="146049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600" b="1" dirty="0">
                  <a:latin typeface="Helvetica" pitchFamily="34" charset="0"/>
                </a:rPr>
                <a:t>Wild type, well-folded</a:t>
              </a:r>
            </a:p>
          </p:txBody>
        </p:sp>
        <p:sp>
          <p:nvSpPr>
            <p:cNvPr id="67590" name="Text Box 6"/>
            <p:cNvSpPr txBox="1">
              <a:spLocks noChangeArrowheads="1"/>
            </p:cNvSpPr>
            <p:nvPr/>
          </p:nvSpPr>
          <p:spPr bwMode="auto">
            <a:xfrm>
              <a:off x="1676400" y="4586289"/>
              <a:ext cx="15240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600" b="1" dirty="0">
                  <a:latin typeface="Helvetica" pitchFamily="34" charset="0"/>
                </a:rPr>
                <a:t>Partially destabilized &amp; hetero-</a:t>
              </a:r>
              <a:r>
                <a:rPr lang="en-US" altLang="en-US" sz="1600" b="1" dirty="0" err="1">
                  <a:latin typeface="Helvetica" pitchFamily="34" charset="0"/>
                </a:rPr>
                <a:t>geneous</a:t>
              </a:r>
              <a:endParaRPr lang="en-US" altLang="en-US" sz="1600" b="1" dirty="0">
                <a:latin typeface="Helvetica" pitchFamily="34" charset="0"/>
              </a:endParaRPr>
            </a:p>
          </p:txBody>
        </p:sp>
        <p:sp>
          <p:nvSpPr>
            <p:cNvPr id="67591" name="Text Box 7"/>
            <p:cNvSpPr txBox="1">
              <a:spLocks noChangeArrowheads="1"/>
            </p:cNvSpPr>
            <p:nvPr/>
          </p:nvSpPr>
          <p:spPr bwMode="auto">
            <a:xfrm>
              <a:off x="9035259" y="2466975"/>
              <a:ext cx="13716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600" b="1" dirty="0">
                  <a:latin typeface="Helvetica" pitchFamily="34" charset="0"/>
                </a:rPr>
                <a:t>Partially destabilized</a:t>
              </a:r>
            </a:p>
          </p:txBody>
        </p:sp>
        <p:sp>
          <p:nvSpPr>
            <p:cNvPr id="67592" name="Text Box 8"/>
            <p:cNvSpPr txBox="1">
              <a:spLocks noChangeArrowheads="1"/>
            </p:cNvSpPr>
            <p:nvPr/>
          </p:nvSpPr>
          <p:spPr bwMode="auto">
            <a:xfrm>
              <a:off x="8991603" y="4620161"/>
              <a:ext cx="1458912" cy="116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400" b="1" dirty="0">
                  <a:latin typeface="Helvetica" pitchFamily="34" charset="0"/>
                </a:rPr>
                <a:t>Unfolded, looks like an intrinsically disordered protein</a:t>
              </a:r>
            </a:p>
          </p:txBody>
        </p:sp>
        <p:sp>
          <p:nvSpPr>
            <p:cNvPr id="67593" name="Oval 9"/>
            <p:cNvSpPr>
              <a:spLocks noChangeArrowheads="1"/>
            </p:cNvSpPr>
            <p:nvPr/>
          </p:nvSpPr>
          <p:spPr bwMode="auto">
            <a:xfrm>
              <a:off x="7391400" y="2743200"/>
              <a:ext cx="6096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67594" name="Oval 10"/>
            <p:cNvSpPr>
              <a:spLocks noChangeArrowheads="1"/>
            </p:cNvSpPr>
            <p:nvPr/>
          </p:nvSpPr>
          <p:spPr bwMode="auto">
            <a:xfrm>
              <a:off x="4343400" y="5791200"/>
              <a:ext cx="3810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67595" name="Rectangle 11"/>
            <p:cNvSpPr>
              <a:spLocks noChangeArrowheads="1"/>
            </p:cNvSpPr>
            <p:nvPr/>
          </p:nvSpPr>
          <p:spPr bwMode="auto">
            <a:xfrm>
              <a:off x="2514600" y="1828800"/>
              <a:ext cx="304800" cy="228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67596" name="Rectangle 12"/>
            <p:cNvSpPr>
              <a:spLocks noChangeArrowheads="1"/>
            </p:cNvSpPr>
            <p:nvPr/>
          </p:nvSpPr>
          <p:spPr bwMode="auto">
            <a:xfrm>
              <a:off x="6172200" y="1752600"/>
              <a:ext cx="304800" cy="228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67597" name="Rectangle 13"/>
            <p:cNvSpPr>
              <a:spLocks noChangeArrowheads="1"/>
            </p:cNvSpPr>
            <p:nvPr/>
          </p:nvSpPr>
          <p:spPr bwMode="auto">
            <a:xfrm>
              <a:off x="6248400" y="4038600"/>
              <a:ext cx="304800" cy="228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67598" name="Text Box 14"/>
          <p:cNvSpPr txBox="1">
            <a:spLocks noChangeArrowheads="1"/>
          </p:cNvSpPr>
          <p:nvPr/>
        </p:nvSpPr>
        <p:spPr bwMode="auto">
          <a:xfrm>
            <a:off x="9886950" y="6425026"/>
            <a:ext cx="2305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dirty="0" err="1"/>
              <a:t>Ohi</a:t>
            </a:r>
            <a:r>
              <a:rPr lang="en-US" altLang="en-US" sz="1800" b="1" dirty="0"/>
              <a:t> et al., NSB (2003)</a:t>
            </a:r>
          </a:p>
        </p:txBody>
      </p:sp>
    </p:spTree>
    <p:extLst>
      <p:ext uri="{BB962C8B-B14F-4D97-AF65-F5344CB8AC3E}">
        <p14:creationId xmlns:p14="http://schemas.microsoft.com/office/powerpoint/2010/main" val="24518706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82977" y="476249"/>
            <a:ext cx="12023035" cy="1219200"/>
          </a:xfrm>
          <a:ln>
            <a:solidFill>
              <a:schemeClr val="bg1"/>
            </a:solidFill>
            <a:miter lim="800000"/>
            <a:headEnd/>
            <a:tailEnd/>
          </a:ln>
        </p:spPr>
        <p:txBody>
          <a:bodyPr>
            <a:normAutofit fontScale="90000"/>
          </a:bodyPr>
          <a:lstStyle/>
          <a:p>
            <a:pPr defTabSz="831850"/>
            <a:r>
              <a:rPr lang="en-US" altLang="en-US" b="1" dirty="0">
                <a:solidFill>
                  <a:schemeClr val="tx1"/>
                </a:solidFill>
                <a:latin typeface="Arial" charset="0"/>
              </a:rPr>
              <a:t>Resonance Assignment</a:t>
            </a:r>
            <a:br>
              <a:rPr lang="en-US" altLang="en-US" b="1" dirty="0">
                <a:solidFill>
                  <a:schemeClr val="tx1"/>
                </a:solidFill>
                <a:latin typeface="Arial" charset="0"/>
              </a:rPr>
            </a:br>
            <a:br>
              <a:rPr lang="en-US" altLang="en-US" b="1" dirty="0">
                <a:solidFill>
                  <a:schemeClr val="tx1"/>
                </a:solidFill>
                <a:latin typeface="Arial" charset="0"/>
              </a:rPr>
            </a:br>
            <a:r>
              <a:rPr lang="en-US" altLang="en-US" sz="3000" b="1" dirty="0">
                <a:latin typeface="Arial" charset="0"/>
              </a:rPr>
              <a:t>Assign each resonance to a specific atom</a:t>
            </a:r>
          </a:p>
        </p:txBody>
      </p:sp>
      <p:sp>
        <p:nvSpPr>
          <p:cNvPr id="52227" name="Text Box 3"/>
          <p:cNvSpPr txBox="1">
            <a:spLocks noChangeArrowheads="1"/>
          </p:cNvSpPr>
          <p:nvPr/>
        </p:nvSpPr>
        <p:spPr bwMode="auto">
          <a:xfrm>
            <a:off x="2663687" y="3429000"/>
            <a:ext cx="1962150" cy="466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latin typeface="Helvetica" pitchFamily="34" charset="0"/>
              </a:rPr>
              <a:t>CH</a:t>
            </a:r>
            <a:r>
              <a:rPr lang="en-US" altLang="en-US" sz="2400" b="1" baseline="-8000">
                <a:latin typeface="Helvetica" pitchFamily="34" charset="0"/>
              </a:rPr>
              <a:t>3</a:t>
            </a:r>
            <a:r>
              <a:rPr lang="en-US" altLang="en-US" sz="2400" b="1">
                <a:latin typeface="Helvetica" pitchFamily="34" charset="0"/>
              </a:rPr>
              <a:t>-CH</a:t>
            </a:r>
            <a:r>
              <a:rPr lang="en-US" altLang="en-US" sz="2400" b="1" baseline="-8000">
                <a:latin typeface="Helvetica" pitchFamily="34" charset="0"/>
              </a:rPr>
              <a:t>2</a:t>
            </a:r>
            <a:r>
              <a:rPr lang="en-US" altLang="en-US" sz="2400" b="1">
                <a:latin typeface="Helvetica" pitchFamily="34" charset="0"/>
              </a:rPr>
              <a:t>-OH</a:t>
            </a:r>
          </a:p>
        </p:txBody>
      </p:sp>
      <p:grpSp>
        <p:nvGrpSpPr>
          <p:cNvPr id="52228" name="Group 4"/>
          <p:cNvGrpSpPr>
            <a:grpSpLocks/>
          </p:cNvGrpSpPr>
          <p:nvPr/>
        </p:nvGrpSpPr>
        <p:grpSpPr bwMode="auto">
          <a:xfrm>
            <a:off x="4360725" y="3451224"/>
            <a:ext cx="4648200" cy="1600200"/>
            <a:chOff x="1872" y="1344"/>
            <a:chExt cx="2928" cy="1008"/>
          </a:xfrm>
        </p:grpSpPr>
        <p:sp>
          <p:nvSpPr>
            <p:cNvPr id="52248" name="Line 5"/>
            <p:cNvSpPr>
              <a:spLocks noChangeShapeType="1"/>
            </p:cNvSpPr>
            <p:nvPr/>
          </p:nvSpPr>
          <p:spPr bwMode="auto">
            <a:xfrm>
              <a:off x="1872" y="2352"/>
              <a:ext cx="29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49" name="Line 6"/>
            <p:cNvSpPr>
              <a:spLocks noChangeShapeType="1"/>
            </p:cNvSpPr>
            <p:nvPr/>
          </p:nvSpPr>
          <p:spPr bwMode="auto">
            <a:xfrm>
              <a:off x="1872" y="2256"/>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0" name="Line 7"/>
            <p:cNvSpPr>
              <a:spLocks noChangeShapeType="1"/>
            </p:cNvSpPr>
            <p:nvPr/>
          </p:nvSpPr>
          <p:spPr bwMode="auto">
            <a:xfrm>
              <a:off x="4320" y="2256"/>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1" name="Freeform 8"/>
            <p:cNvSpPr>
              <a:spLocks/>
            </p:cNvSpPr>
            <p:nvPr/>
          </p:nvSpPr>
          <p:spPr bwMode="auto">
            <a:xfrm>
              <a:off x="4224" y="1344"/>
              <a:ext cx="96" cy="912"/>
            </a:xfrm>
            <a:custGeom>
              <a:avLst/>
              <a:gdLst>
                <a:gd name="T0" fmla="*/ 96 w 96"/>
                <a:gd name="T1" fmla="*/ 912 h 912"/>
                <a:gd name="T2" fmla="*/ 48 w 96"/>
                <a:gd name="T3" fmla="*/ 0 h 912"/>
                <a:gd name="T4" fmla="*/ 0 w 96"/>
                <a:gd name="T5" fmla="*/ 912 h 912"/>
                <a:gd name="T6" fmla="*/ 0 60000 65536"/>
                <a:gd name="T7" fmla="*/ 0 60000 65536"/>
                <a:gd name="T8" fmla="*/ 0 60000 65536"/>
              </a:gdLst>
              <a:ahLst/>
              <a:cxnLst>
                <a:cxn ang="T6">
                  <a:pos x="T0" y="T1"/>
                </a:cxn>
                <a:cxn ang="T7">
                  <a:pos x="T2" y="T3"/>
                </a:cxn>
                <a:cxn ang="T8">
                  <a:pos x="T4" y="T5"/>
                </a:cxn>
              </a:cxnLst>
              <a:rect l="0" t="0" r="r" b="b"/>
              <a:pathLst>
                <a:path w="96" h="912">
                  <a:moveTo>
                    <a:pt x="96" y="912"/>
                  </a:moveTo>
                  <a:cubicBezTo>
                    <a:pt x="80" y="456"/>
                    <a:pt x="64" y="0"/>
                    <a:pt x="48" y="0"/>
                  </a:cubicBezTo>
                  <a:cubicBezTo>
                    <a:pt x="32" y="0"/>
                    <a:pt x="8" y="760"/>
                    <a:pt x="0" y="912"/>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2" name="Freeform 9"/>
            <p:cNvSpPr>
              <a:spLocks/>
            </p:cNvSpPr>
            <p:nvPr/>
          </p:nvSpPr>
          <p:spPr bwMode="auto">
            <a:xfrm>
              <a:off x="3792" y="1632"/>
              <a:ext cx="96" cy="610"/>
            </a:xfrm>
            <a:custGeom>
              <a:avLst/>
              <a:gdLst>
                <a:gd name="T0" fmla="*/ 96 w 96"/>
                <a:gd name="T1" fmla="*/ 408 h 912"/>
                <a:gd name="T2" fmla="*/ 48 w 96"/>
                <a:gd name="T3" fmla="*/ 0 h 912"/>
                <a:gd name="T4" fmla="*/ 0 w 96"/>
                <a:gd name="T5" fmla="*/ 408 h 912"/>
                <a:gd name="T6" fmla="*/ 0 60000 65536"/>
                <a:gd name="T7" fmla="*/ 0 60000 65536"/>
                <a:gd name="T8" fmla="*/ 0 60000 65536"/>
              </a:gdLst>
              <a:ahLst/>
              <a:cxnLst>
                <a:cxn ang="T6">
                  <a:pos x="T0" y="T1"/>
                </a:cxn>
                <a:cxn ang="T7">
                  <a:pos x="T2" y="T3"/>
                </a:cxn>
                <a:cxn ang="T8">
                  <a:pos x="T4" y="T5"/>
                </a:cxn>
              </a:cxnLst>
              <a:rect l="0" t="0" r="r" b="b"/>
              <a:pathLst>
                <a:path w="96" h="912">
                  <a:moveTo>
                    <a:pt x="96" y="912"/>
                  </a:moveTo>
                  <a:cubicBezTo>
                    <a:pt x="80" y="456"/>
                    <a:pt x="64" y="0"/>
                    <a:pt x="48" y="0"/>
                  </a:cubicBezTo>
                  <a:cubicBezTo>
                    <a:pt x="32" y="0"/>
                    <a:pt x="8" y="760"/>
                    <a:pt x="0" y="912"/>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3" name="Freeform 10"/>
            <p:cNvSpPr>
              <a:spLocks/>
            </p:cNvSpPr>
            <p:nvPr/>
          </p:nvSpPr>
          <p:spPr bwMode="auto">
            <a:xfrm>
              <a:off x="2736" y="1957"/>
              <a:ext cx="96" cy="299"/>
            </a:xfrm>
            <a:custGeom>
              <a:avLst/>
              <a:gdLst>
                <a:gd name="T0" fmla="*/ 96 w 96"/>
                <a:gd name="T1" fmla="*/ 98 h 912"/>
                <a:gd name="T2" fmla="*/ 48 w 96"/>
                <a:gd name="T3" fmla="*/ 0 h 912"/>
                <a:gd name="T4" fmla="*/ 0 w 96"/>
                <a:gd name="T5" fmla="*/ 98 h 912"/>
                <a:gd name="T6" fmla="*/ 0 60000 65536"/>
                <a:gd name="T7" fmla="*/ 0 60000 65536"/>
                <a:gd name="T8" fmla="*/ 0 60000 65536"/>
              </a:gdLst>
              <a:ahLst/>
              <a:cxnLst>
                <a:cxn ang="T6">
                  <a:pos x="T0" y="T1"/>
                </a:cxn>
                <a:cxn ang="T7">
                  <a:pos x="T2" y="T3"/>
                </a:cxn>
                <a:cxn ang="T8">
                  <a:pos x="T4" y="T5"/>
                </a:cxn>
              </a:cxnLst>
              <a:rect l="0" t="0" r="r" b="b"/>
              <a:pathLst>
                <a:path w="96" h="912">
                  <a:moveTo>
                    <a:pt x="96" y="912"/>
                  </a:moveTo>
                  <a:cubicBezTo>
                    <a:pt x="80" y="456"/>
                    <a:pt x="64" y="0"/>
                    <a:pt x="48" y="0"/>
                  </a:cubicBezTo>
                  <a:cubicBezTo>
                    <a:pt x="32" y="0"/>
                    <a:pt x="8" y="760"/>
                    <a:pt x="0" y="912"/>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4" name="Line 11"/>
            <p:cNvSpPr>
              <a:spLocks noChangeShapeType="1"/>
            </p:cNvSpPr>
            <p:nvPr/>
          </p:nvSpPr>
          <p:spPr bwMode="auto">
            <a:xfrm>
              <a:off x="2832" y="2256"/>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255" name="Line 12"/>
            <p:cNvSpPr>
              <a:spLocks noChangeShapeType="1"/>
            </p:cNvSpPr>
            <p:nvPr/>
          </p:nvSpPr>
          <p:spPr bwMode="auto">
            <a:xfrm>
              <a:off x="3888" y="225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2229" name="Group 14"/>
          <p:cNvGrpSpPr>
            <a:grpSpLocks/>
          </p:cNvGrpSpPr>
          <p:nvPr/>
        </p:nvGrpSpPr>
        <p:grpSpPr bwMode="auto">
          <a:xfrm>
            <a:off x="5511663" y="5180013"/>
            <a:ext cx="3179763" cy="466725"/>
            <a:chOff x="2566" y="2592"/>
            <a:chExt cx="2003" cy="294"/>
          </a:xfrm>
        </p:grpSpPr>
        <p:sp>
          <p:nvSpPr>
            <p:cNvPr id="52245" name="Text Box 15"/>
            <p:cNvSpPr txBox="1">
              <a:spLocks noChangeArrowheads="1"/>
            </p:cNvSpPr>
            <p:nvPr/>
          </p:nvSpPr>
          <p:spPr bwMode="auto">
            <a:xfrm>
              <a:off x="2566" y="2592"/>
              <a:ext cx="410"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400" b="1">
                  <a:latin typeface="Helvetica" pitchFamily="34" charset="0"/>
                </a:rPr>
                <a:t>OH</a:t>
              </a:r>
            </a:p>
          </p:txBody>
        </p:sp>
        <p:sp>
          <p:nvSpPr>
            <p:cNvPr id="52246" name="Text Box 16"/>
            <p:cNvSpPr txBox="1">
              <a:spLocks noChangeArrowheads="1"/>
            </p:cNvSpPr>
            <p:nvPr/>
          </p:nvSpPr>
          <p:spPr bwMode="auto">
            <a:xfrm>
              <a:off x="3600" y="2592"/>
              <a:ext cx="471"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latin typeface="Helvetica" pitchFamily="34" charset="0"/>
                </a:rPr>
                <a:t>CH</a:t>
              </a:r>
              <a:r>
                <a:rPr lang="en-US" altLang="en-US" sz="2400" b="1" baseline="-8000">
                  <a:latin typeface="Helvetica" pitchFamily="34" charset="0"/>
                </a:rPr>
                <a:t>2</a:t>
              </a:r>
              <a:endParaRPr lang="en-US" altLang="en-US" sz="2400" b="1">
                <a:latin typeface="Helvetica" pitchFamily="34" charset="0"/>
              </a:endParaRPr>
            </a:p>
          </p:txBody>
        </p:sp>
        <p:sp>
          <p:nvSpPr>
            <p:cNvPr id="52247" name="Text Box 17"/>
            <p:cNvSpPr txBox="1">
              <a:spLocks noChangeArrowheads="1"/>
            </p:cNvSpPr>
            <p:nvPr/>
          </p:nvSpPr>
          <p:spPr bwMode="auto">
            <a:xfrm>
              <a:off x="4098" y="2592"/>
              <a:ext cx="471"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a:latin typeface="Helvetica" pitchFamily="34" charset="0"/>
                </a:rPr>
                <a:t>CH</a:t>
              </a:r>
              <a:r>
                <a:rPr lang="en-US" altLang="en-US" sz="2400" b="1" baseline="-8000">
                  <a:latin typeface="Helvetica" pitchFamily="34" charset="0"/>
                </a:rPr>
                <a:t>3</a:t>
              </a:r>
              <a:endParaRPr lang="en-US" altLang="en-US" sz="2400" b="1">
                <a:latin typeface="Helvetica" pitchFamily="34" charset="0"/>
              </a:endParaRPr>
            </a:p>
          </p:txBody>
        </p:sp>
      </p:grpSp>
      <p:grpSp>
        <p:nvGrpSpPr>
          <p:cNvPr id="52231" name="Group 20"/>
          <p:cNvGrpSpPr>
            <a:grpSpLocks/>
          </p:cNvGrpSpPr>
          <p:nvPr/>
        </p:nvGrpSpPr>
        <p:grpSpPr bwMode="auto">
          <a:xfrm>
            <a:off x="3120887" y="3068637"/>
            <a:ext cx="1219200" cy="304800"/>
            <a:chOff x="1056" y="1104"/>
            <a:chExt cx="768" cy="192"/>
          </a:xfrm>
        </p:grpSpPr>
        <p:grpSp>
          <p:nvGrpSpPr>
            <p:cNvPr id="52239" name="Group 21"/>
            <p:cNvGrpSpPr>
              <a:grpSpLocks/>
            </p:cNvGrpSpPr>
            <p:nvPr/>
          </p:nvGrpSpPr>
          <p:grpSpPr bwMode="auto">
            <a:xfrm>
              <a:off x="1056" y="1104"/>
              <a:ext cx="336" cy="192"/>
              <a:chOff x="1056" y="1296"/>
              <a:chExt cx="336" cy="192"/>
            </a:xfrm>
          </p:grpSpPr>
          <p:sp>
            <p:nvSpPr>
              <p:cNvPr id="52243" name="Arc 22"/>
              <p:cNvSpPr>
                <a:spLocks/>
              </p:cNvSpPr>
              <p:nvPr/>
            </p:nvSpPr>
            <p:spPr bwMode="auto">
              <a:xfrm rot="16200000" flipV="1">
                <a:off x="1200"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44" name="Arc 23"/>
              <p:cNvSpPr>
                <a:spLocks/>
              </p:cNvSpPr>
              <p:nvPr/>
            </p:nvSpPr>
            <p:spPr bwMode="auto">
              <a:xfrm rot="5400000" flipH="1" flipV="1">
                <a:off x="1056"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2240" name="Group 24"/>
            <p:cNvGrpSpPr>
              <a:grpSpLocks/>
            </p:cNvGrpSpPr>
            <p:nvPr/>
          </p:nvGrpSpPr>
          <p:grpSpPr bwMode="auto">
            <a:xfrm>
              <a:off x="1488" y="1104"/>
              <a:ext cx="336" cy="192"/>
              <a:chOff x="1056" y="1296"/>
              <a:chExt cx="336" cy="192"/>
            </a:xfrm>
          </p:grpSpPr>
          <p:sp>
            <p:nvSpPr>
              <p:cNvPr id="52241" name="Arc 25"/>
              <p:cNvSpPr>
                <a:spLocks/>
              </p:cNvSpPr>
              <p:nvPr/>
            </p:nvSpPr>
            <p:spPr bwMode="auto">
              <a:xfrm rot="16200000" flipV="1">
                <a:off x="1200"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42" name="Arc 26"/>
              <p:cNvSpPr>
                <a:spLocks/>
              </p:cNvSpPr>
              <p:nvPr/>
            </p:nvSpPr>
            <p:spPr bwMode="auto">
              <a:xfrm rot="5400000" flipH="1" flipV="1">
                <a:off x="1056"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grpSp>
        <p:nvGrpSpPr>
          <p:cNvPr id="52232" name="Group 27"/>
          <p:cNvGrpSpPr>
            <a:grpSpLocks/>
          </p:cNvGrpSpPr>
          <p:nvPr/>
        </p:nvGrpSpPr>
        <p:grpSpPr bwMode="auto">
          <a:xfrm>
            <a:off x="5864087" y="3144837"/>
            <a:ext cx="2286000" cy="762000"/>
            <a:chOff x="2784" y="1152"/>
            <a:chExt cx="1440" cy="480"/>
          </a:xfrm>
        </p:grpSpPr>
        <p:grpSp>
          <p:nvGrpSpPr>
            <p:cNvPr id="52233" name="Group 28"/>
            <p:cNvGrpSpPr>
              <a:grpSpLocks/>
            </p:cNvGrpSpPr>
            <p:nvPr/>
          </p:nvGrpSpPr>
          <p:grpSpPr bwMode="auto">
            <a:xfrm>
              <a:off x="2784" y="1392"/>
              <a:ext cx="960" cy="240"/>
              <a:chOff x="1056" y="1296"/>
              <a:chExt cx="336" cy="192"/>
            </a:xfrm>
          </p:grpSpPr>
          <p:sp>
            <p:nvSpPr>
              <p:cNvPr id="52237" name="Arc 29"/>
              <p:cNvSpPr>
                <a:spLocks/>
              </p:cNvSpPr>
              <p:nvPr/>
            </p:nvSpPr>
            <p:spPr bwMode="auto">
              <a:xfrm rot="16200000" flipV="1">
                <a:off x="1200"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38" name="Arc 30"/>
              <p:cNvSpPr>
                <a:spLocks/>
              </p:cNvSpPr>
              <p:nvPr/>
            </p:nvSpPr>
            <p:spPr bwMode="auto">
              <a:xfrm rot="5400000" flipH="1" flipV="1">
                <a:off x="1056"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52234" name="Group 31"/>
            <p:cNvGrpSpPr>
              <a:grpSpLocks/>
            </p:cNvGrpSpPr>
            <p:nvPr/>
          </p:nvGrpSpPr>
          <p:grpSpPr bwMode="auto">
            <a:xfrm>
              <a:off x="3888" y="1152"/>
              <a:ext cx="336" cy="192"/>
              <a:chOff x="1056" y="1296"/>
              <a:chExt cx="336" cy="192"/>
            </a:xfrm>
          </p:grpSpPr>
          <p:sp>
            <p:nvSpPr>
              <p:cNvPr id="52235" name="Arc 32"/>
              <p:cNvSpPr>
                <a:spLocks/>
              </p:cNvSpPr>
              <p:nvPr/>
            </p:nvSpPr>
            <p:spPr bwMode="auto">
              <a:xfrm rot="16200000" flipV="1">
                <a:off x="1200"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2236" name="Arc 33"/>
              <p:cNvSpPr>
                <a:spLocks/>
              </p:cNvSpPr>
              <p:nvPr/>
            </p:nvSpPr>
            <p:spPr bwMode="auto">
              <a:xfrm rot="5400000" flipH="1" flipV="1">
                <a:off x="1056" y="1296"/>
                <a:ext cx="192" cy="192"/>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76400" y="439738"/>
            <a:ext cx="8763000" cy="1600200"/>
          </a:xfrm>
        </p:spPr>
        <p:txBody>
          <a:bodyPr>
            <a:normAutofit fontScale="90000"/>
          </a:bodyPr>
          <a:lstStyle/>
          <a:p>
            <a:pPr defTabSz="831850"/>
            <a:r>
              <a:rPr lang="en-US" altLang="en-US" sz="4800" b="1" dirty="0">
                <a:latin typeface="Arial" charset="0"/>
              </a:rPr>
              <a:t>Proteins Have Too Many Signals! </a:t>
            </a:r>
            <a:br>
              <a:rPr lang="en-US" altLang="en-US" sz="4800" b="1" dirty="0">
                <a:latin typeface="Arial" charset="0"/>
              </a:rPr>
            </a:br>
            <a:r>
              <a:rPr lang="en-US" altLang="en-US" sz="4800" b="1" dirty="0">
                <a:latin typeface="Arial" charset="0"/>
              </a:rPr>
              <a:t> </a:t>
            </a:r>
            <a:r>
              <a:rPr lang="en-US" altLang="en-US" sz="4000" b="1" i="1" baseline="30000" dirty="0">
                <a:latin typeface="Arial" charset="0"/>
              </a:rPr>
              <a:t>1</a:t>
            </a:r>
            <a:r>
              <a:rPr lang="en-US" altLang="en-US" sz="4000" b="1" i="1" dirty="0">
                <a:latin typeface="Arial" charset="0"/>
              </a:rPr>
              <a:t>H NMR Spectrum of Ubiquitin</a:t>
            </a:r>
          </a:p>
        </p:txBody>
      </p:sp>
      <p:grpSp>
        <p:nvGrpSpPr>
          <p:cNvPr id="53251" name="Group 3"/>
          <p:cNvGrpSpPr>
            <a:grpSpLocks/>
          </p:cNvGrpSpPr>
          <p:nvPr/>
        </p:nvGrpSpPr>
        <p:grpSpPr bwMode="auto">
          <a:xfrm>
            <a:off x="3124201" y="2344738"/>
            <a:ext cx="5876925" cy="3581400"/>
            <a:chOff x="816" y="1056"/>
            <a:chExt cx="4134" cy="2688"/>
          </a:xfrm>
        </p:grpSpPr>
        <p:pic>
          <p:nvPicPr>
            <p:cNvPr id="53254" name="Picture 4" descr="Figure3"/>
            <p:cNvPicPr>
              <a:picLocks noChangeAspect="1" noChangeArrowheads="1"/>
            </p:cNvPicPr>
            <p:nvPr/>
          </p:nvPicPr>
          <p:blipFill>
            <a:blip r:embed="rId2">
              <a:extLst>
                <a:ext uri="{28A0092B-C50C-407E-A947-70E740481C1C}">
                  <a14:useLocalDpi xmlns:a14="http://schemas.microsoft.com/office/drawing/2010/main" val="0"/>
                </a:ext>
              </a:extLst>
            </a:blip>
            <a:srcRect b="41052"/>
            <a:stretch>
              <a:fillRect/>
            </a:stretch>
          </p:blipFill>
          <p:spPr bwMode="auto">
            <a:xfrm>
              <a:off x="816" y="1056"/>
              <a:ext cx="413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5"/>
            <p:cNvSpPr>
              <a:spLocks noChangeArrowheads="1"/>
            </p:cNvSpPr>
            <p:nvPr/>
          </p:nvSpPr>
          <p:spPr bwMode="auto">
            <a:xfrm>
              <a:off x="3120" y="1200"/>
              <a:ext cx="1008" cy="52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3256" name="Rectangle 6"/>
            <p:cNvSpPr>
              <a:spLocks noChangeArrowheads="1"/>
            </p:cNvSpPr>
            <p:nvPr/>
          </p:nvSpPr>
          <p:spPr bwMode="auto">
            <a:xfrm>
              <a:off x="1728" y="1536"/>
              <a:ext cx="816" cy="43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3257" name="Rectangle 7"/>
            <p:cNvSpPr>
              <a:spLocks noChangeArrowheads="1"/>
            </p:cNvSpPr>
            <p:nvPr/>
          </p:nvSpPr>
          <p:spPr bwMode="auto">
            <a:xfrm>
              <a:off x="960" y="1152"/>
              <a:ext cx="2400" cy="129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3258" name="Rectangle 8"/>
            <p:cNvSpPr>
              <a:spLocks noChangeArrowheads="1"/>
            </p:cNvSpPr>
            <p:nvPr/>
          </p:nvSpPr>
          <p:spPr bwMode="auto">
            <a:xfrm>
              <a:off x="4032" y="1200"/>
              <a:ext cx="624"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3259" name="Rectangle 9"/>
            <p:cNvSpPr>
              <a:spLocks noChangeArrowheads="1"/>
            </p:cNvSpPr>
            <p:nvPr/>
          </p:nvSpPr>
          <p:spPr bwMode="auto">
            <a:xfrm>
              <a:off x="4128" y="1392"/>
              <a:ext cx="96"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3260" name="Rectangle 10"/>
            <p:cNvSpPr>
              <a:spLocks noChangeArrowheads="1"/>
            </p:cNvSpPr>
            <p:nvPr/>
          </p:nvSpPr>
          <p:spPr bwMode="auto">
            <a:xfrm>
              <a:off x="960" y="2352"/>
              <a:ext cx="336" cy="3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53252" name="Text Box 11"/>
          <p:cNvSpPr txBox="1">
            <a:spLocks noChangeArrowheads="1"/>
          </p:cNvSpPr>
          <p:nvPr/>
        </p:nvSpPr>
        <p:spPr bwMode="auto">
          <a:xfrm>
            <a:off x="3352800" y="2573338"/>
            <a:ext cx="2667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a:latin typeface="Helvetica" pitchFamily="34" charset="0"/>
              </a:rPr>
              <a:t>~500 resonances</a:t>
            </a:r>
          </a:p>
        </p:txBody>
      </p:sp>
      <p:sp>
        <p:nvSpPr>
          <p:cNvPr id="438284" name="Text Box 12"/>
          <p:cNvSpPr txBox="1">
            <a:spLocks noChangeArrowheads="1"/>
          </p:cNvSpPr>
          <p:nvPr/>
        </p:nvSpPr>
        <p:spPr bwMode="auto">
          <a:xfrm>
            <a:off x="2117725" y="6076951"/>
            <a:ext cx="80073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 typeface="Wingdings" pitchFamily="2" charset="2"/>
              <a:buChar char="Ø"/>
            </a:pPr>
            <a:r>
              <a:rPr lang="en-US" altLang="en-US" sz="2800" b="1" i="1">
                <a:solidFill>
                  <a:schemeClr val="accent2"/>
                </a:solidFill>
                <a:latin typeface="Arial" charset="0"/>
              </a:rPr>
              <a:t>How to resolve and assign these spectra???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8284"/>
                                        </p:tgtEl>
                                        <p:attrNameLst>
                                          <p:attrName>style.visibility</p:attrName>
                                        </p:attrNameLst>
                                      </p:cBhvr>
                                      <p:to>
                                        <p:strVal val="visible"/>
                                      </p:to>
                                    </p:set>
                                    <p:animEffect transition="in" filter="dissolve">
                                      <p:cBhvr>
                                        <p:cTn id="7" dur="500"/>
                                        <p:tgtEl>
                                          <p:spTgt spid="438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876" y="364159"/>
            <a:ext cx="8496300" cy="546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Box 1"/>
          <p:cNvSpPr txBox="1">
            <a:spLocks noChangeArrowheads="1"/>
          </p:cNvSpPr>
          <p:nvPr/>
        </p:nvSpPr>
        <p:spPr bwMode="auto">
          <a:xfrm>
            <a:off x="2162451" y="5909296"/>
            <a:ext cx="8078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400" b="1" dirty="0"/>
              <a:t>For proteins, additional dimensions provided by </a:t>
            </a:r>
            <a:r>
              <a:rPr lang="en-US" altLang="en-US" sz="2400" b="1" baseline="30000" dirty="0"/>
              <a:t>13</a:t>
            </a:r>
            <a:r>
              <a:rPr lang="en-US" altLang="en-US" sz="2400" b="1" dirty="0"/>
              <a:t>C and </a:t>
            </a:r>
            <a:r>
              <a:rPr lang="en-US" altLang="en-US" sz="2400" b="1" baseline="30000" dirty="0"/>
              <a:t>15</a:t>
            </a:r>
            <a:r>
              <a:rPr lang="en-US" altLang="en-US" sz="2400" b="1" dirty="0"/>
              <a:t>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828800" y="0"/>
            <a:ext cx="8534400" cy="1447800"/>
          </a:xfrm>
        </p:spPr>
        <p:txBody>
          <a:bodyPr/>
          <a:lstStyle/>
          <a:p>
            <a:r>
              <a:rPr lang="en-US" altLang="en-US" b="1">
                <a:solidFill>
                  <a:schemeClr val="tx1"/>
                </a:solidFill>
                <a:latin typeface="Tahoma" pitchFamily="34" charset="0"/>
              </a:rPr>
              <a:t>2D NMR: Coupling is the Key</a:t>
            </a:r>
            <a:endParaRPr lang="en-US" altLang="en-US" b="1" i="1">
              <a:solidFill>
                <a:schemeClr val="tx1"/>
              </a:solidFill>
              <a:latin typeface="Tahoma" pitchFamily="34" charset="0"/>
            </a:endParaRPr>
          </a:p>
        </p:txBody>
      </p:sp>
      <p:pic>
        <p:nvPicPr>
          <p:cNvPr id="57347" name="Picture 3" descr="Figure4"/>
          <p:cNvPicPr>
            <a:picLocks noChangeAspect="1" noChangeArrowheads="1"/>
          </p:cNvPicPr>
          <p:nvPr/>
        </p:nvPicPr>
        <p:blipFill>
          <a:blip r:embed="rId2">
            <a:extLst>
              <a:ext uri="{28A0092B-C50C-407E-A947-70E740481C1C}">
                <a14:useLocalDpi xmlns:a14="http://schemas.microsoft.com/office/drawing/2010/main" val="0"/>
              </a:ext>
            </a:extLst>
          </a:blip>
          <a:srcRect l="6470" r="7257" b="84039"/>
          <a:stretch>
            <a:fillRect/>
          </a:stretch>
        </p:blipFill>
        <p:spPr bwMode="auto">
          <a:xfrm>
            <a:off x="2911475" y="2149475"/>
            <a:ext cx="487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5029200" y="1371600"/>
            <a:ext cx="28956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dirty="0">
                <a:latin typeface="Helvetica" pitchFamily="34" charset="0"/>
              </a:rPr>
              <a:t>2 times </a:t>
            </a:r>
            <a:r>
              <a:rPr lang="en-US" altLang="en-US" sz="1800" b="1" dirty="0">
                <a:latin typeface="Helvetica" pitchFamily="34" charset="0"/>
                <a:sym typeface="Wingdings" panose="05000000000000000000" pitchFamily="2" charset="2"/>
              </a:rPr>
              <a:t> 2 frequencies</a:t>
            </a:r>
            <a:endParaRPr lang="en-US" altLang="en-US" sz="1800" b="1" dirty="0">
              <a:latin typeface="Helvetica" pitchFamily="34" charset="0"/>
            </a:endParaRPr>
          </a:p>
        </p:txBody>
      </p:sp>
      <p:sp>
        <p:nvSpPr>
          <p:cNvPr id="57349" name="Line 5"/>
          <p:cNvSpPr>
            <a:spLocks noChangeShapeType="1"/>
          </p:cNvSpPr>
          <p:nvPr/>
        </p:nvSpPr>
        <p:spPr bwMode="auto">
          <a:xfrm flipH="1" flipV="1">
            <a:off x="6096000" y="3216276"/>
            <a:ext cx="838200" cy="3651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0" name="Line 6"/>
          <p:cNvSpPr>
            <a:spLocks noChangeShapeType="1"/>
          </p:cNvSpPr>
          <p:nvPr/>
        </p:nvSpPr>
        <p:spPr bwMode="auto">
          <a:xfrm flipH="1">
            <a:off x="5257800" y="2057401"/>
            <a:ext cx="1295400" cy="777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1" name="Line 7"/>
          <p:cNvSpPr>
            <a:spLocks noChangeShapeType="1"/>
          </p:cNvSpPr>
          <p:nvPr/>
        </p:nvSpPr>
        <p:spPr bwMode="auto">
          <a:xfrm>
            <a:off x="6553200" y="2057401"/>
            <a:ext cx="533400" cy="777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2" name="AutoShape 8"/>
          <p:cNvSpPr>
            <a:spLocks/>
          </p:cNvSpPr>
          <p:nvPr/>
        </p:nvSpPr>
        <p:spPr bwMode="auto">
          <a:xfrm rot="-5400000">
            <a:off x="4305300" y="1943100"/>
            <a:ext cx="228600" cy="2743200"/>
          </a:xfrm>
          <a:prstGeom prst="leftBracket">
            <a:avLst>
              <a:gd name="adj" fmla="val 100000"/>
            </a:avLst>
          </a:pr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57353" name="Text Box 9"/>
          <p:cNvSpPr txBox="1">
            <a:spLocks noChangeArrowheads="1"/>
          </p:cNvSpPr>
          <p:nvPr/>
        </p:nvSpPr>
        <p:spPr bwMode="auto">
          <a:xfrm>
            <a:off x="2362200" y="3962400"/>
            <a:ext cx="22098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latin typeface="Helvetica" pitchFamily="34" charset="0"/>
              </a:rPr>
              <a:t>Same as 1D experiment</a:t>
            </a:r>
          </a:p>
        </p:txBody>
      </p:sp>
      <p:sp>
        <p:nvSpPr>
          <p:cNvPr id="57354" name="Text Box 10"/>
          <p:cNvSpPr txBox="1">
            <a:spLocks noChangeArrowheads="1"/>
          </p:cNvSpPr>
          <p:nvPr/>
        </p:nvSpPr>
        <p:spPr bwMode="auto">
          <a:xfrm>
            <a:off x="2819400" y="1995488"/>
            <a:ext cx="11826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latin typeface="Helvetica" pitchFamily="34" charset="0"/>
              </a:rPr>
              <a:t>90º pulse</a:t>
            </a:r>
          </a:p>
        </p:txBody>
      </p:sp>
      <p:sp>
        <p:nvSpPr>
          <p:cNvPr id="57355" name="Line 11"/>
          <p:cNvSpPr>
            <a:spLocks noChangeShapeType="1"/>
          </p:cNvSpPr>
          <p:nvPr/>
        </p:nvSpPr>
        <p:spPr bwMode="auto">
          <a:xfrm>
            <a:off x="3886200" y="2286000"/>
            <a:ext cx="533400" cy="45720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356" name="Line 12"/>
          <p:cNvSpPr>
            <a:spLocks noChangeShapeType="1"/>
          </p:cNvSpPr>
          <p:nvPr/>
        </p:nvSpPr>
        <p:spPr bwMode="auto">
          <a:xfrm flipV="1">
            <a:off x="3733800" y="3429000"/>
            <a:ext cx="838200" cy="496888"/>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7357" name="Group 13"/>
          <p:cNvGrpSpPr>
            <a:grpSpLocks/>
          </p:cNvGrpSpPr>
          <p:nvPr/>
        </p:nvGrpSpPr>
        <p:grpSpPr bwMode="auto">
          <a:xfrm>
            <a:off x="8610600" y="1981200"/>
            <a:ext cx="1676400" cy="2317750"/>
            <a:chOff x="4128" y="2067"/>
            <a:chExt cx="1056" cy="1460"/>
          </a:xfrm>
        </p:grpSpPr>
        <p:pic>
          <p:nvPicPr>
            <p:cNvPr id="57360" name="Picture 14" descr="Figure2"/>
            <p:cNvPicPr>
              <a:picLocks noChangeAspect="1" noChangeArrowheads="1"/>
            </p:cNvPicPr>
            <p:nvPr/>
          </p:nvPicPr>
          <p:blipFill>
            <a:blip r:embed="rId3">
              <a:extLst>
                <a:ext uri="{28A0092B-C50C-407E-A947-70E740481C1C}">
                  <a14:useLocalDpi xmlns:a14="http://schemas.microsoft.com/office/drawing/2010/main" val="0"/>
                </a:ext>
              </a:extLst>
            </a:blip>
            <a:srcRect l="6845" t="81136" r="55785" b="5176"/>
            <a:stretch>
              <a:fillRect/>
            </a:stretch>
          </p:blipFill>
          <p:spPr bwMode="auto">
            <a:xfrm>
              <a:off x="4128" y="2979"/>
              <a:ext cx="1056"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5" descr="Figure2"/>
            <p:cNvPicPr>
              <a:picLocks noChangeAspect="1" noChangeArrowheads="1"/>
            </p:cNvPicPr>
            <p:nvPr/>
          </p:nvPicPr>
          <p:blipFill>
            <a:blip r:embed="rId4">
              <a:extLst>
                <a:ext uri="{28A0092B-C50C-407E-A947-70E740481C1C}">
                  <a14:useLocalDpi xmlns:a14="http://schemas.microsoft.com/office/drawing/2010/main" val="0"/>
                </a:ext>
              </a:extLst>
            </a:blip>
            <a:srcRect l="52708" t="81136" r="16716" b="5176"/>
            <a:stretch>
              <a:fillRect/>
            </a:stretch>
          </p:blipFill>
          <p:spPr bwMode="auto">
            <a:xfrm>
              <a:off x="4176" y="2211"/>
              <a:ext cx="864"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2" name="Arc 16"/>
            <p:cNvSpPr>
              <a:spLocks/>
            </p:cNvSpPr>
            <p:nvPr/>
          </p:nvSpPr>
          <p:spPr bwMode="auto">
            <a:xfrm rot="15436382" flipV="1">
              <a:off x="4580" y="2758"/>
              <a:ext cx="240" cy="297"/>
            </a:xfrm>
            <a:custGeom>
              <a:avLst/>
              <a:gdLst>
                <a:gd name="T0" fmla="*/ 0 w 36568"/>
                <a:gd name="T1" fmla="*/ 0 h 43200"/>
                <a:gd name="T2" fmla="*/ 0 w 36568"/>
                <a:gd name="T3" fmla="*/ 2 h 43200"/>
                <a:gd name="T4" fmla="*/ 1 w 36568"/>
                <a:gd name="T5" fmla="*/ 1 h 43200"/>
                <a:gd name="T6" fmla="*/ 0 60000 65536"/>
                <a:gd name="T7" fmla="*/ 0 60000 65536"/>
                <a:gd name="T8" fmla="*/ 0 60000 65536"/>
              </a:gdLst>
              <a:ahLst/>
              <a:cxnLst>
                <a:cxn ang="T6">
                  <a:pos x="T0" y="T1"/>
                </a:cxn>
                <a:cxn ang="T7">
                  <a:pos x="T2" y="T3"/>
                </a:cxn>
                <a:cxn ang="T8">
                  <a:pos x="T4" y="T5"/>
                </a:cxn>
              </a:cxnLst>
              <a:rect l="0" t="0" r="r" b="b"/>
              <a:pathLst>
                <a:path w="36568" h="43200" fill="none" extrusionOk="0">
                  <a:moveTo>
                    <a:pt x="-1" y="6026"/>
                  </a:moveTo>
                  <a:cubicBezTo>
                    <a:pt x="4023" y="2159"/>
                    <a:pt x="9387" y="-1"/>
                    <a:pt x="14968" y="0"/>
                  </a:cubicBezTo>
                  <a:cubicBezTo>
                    <a:pt x="26897" y="0"/>
                    <a:pt x="36568" y="9670"/>
                    <a:pt x="36568" y="21600"/>
                  </a:cubicBezTo>
                  <a:cubicBezTo>
                    <a:pt x="36568" y="33529"/>
                    <a:pt x="26897" y="43200"/>
                    <a:pt x="14968" y="43200"/>
                  </a:cubicBezTo>
                  <a:cubicBezTo>
                    <a:pt x="13360" y="43200"/>
                    <a:pt x="11758" y="43020"/>
                    <a:pt x="10190" y="42665"/>
                  </a:cubicBezTo>
                </a:path>
                <a:path w="36568" h="43200" stroke="0" extrusionOk="0">
                  <a:moveTo>
                    <a:pt x="-1" y="6026"/>
                  </a:moveTo>
                  <a:cubicBezTo>
                    <a:pt x="4023" y="2159"/>
                    <a:pt x="9387" y="-1"/>
                    <a:pt x="14968" y="0"/>
                  </a:cubicBezTo>
                  <a:cubicBezTo>
                    <a:pt x="26897" y="0"/>
                    <a:pt x="36568" y="9670"/>
                    <a:pt x="36568" y="21600"/>
                  </a:cubicBezTo>
                  <a:cubicBezTo>
                    <a:pt x="36568" y="33529"/>
                    <a:pt x="26897" y="43200"/>
                    <a:pt x="14968" y="43200"/>
                  </a:cubicBezTo>
                  <a:cubicBezTo>
                    <a:pt x="13360" y="43200"/>
                    <a:pt x="11758" y="43020"/>
                    <a:pt x="10190" y="42665"/>
                  </a:cubicBezTo>
                  <a:lnTo>
                    <a:pt x="14968" y="21600"/>
                  </a:lnTo>
                  <a:lnTo>
                    <a:pt x="-1" y="6026"/>
                  </a:lnTo>
                  <a:close/>
                </a:path>
              </a:pathLst>
            </a:custGeom>
            <a:noFill/>
            <a:ln w="19050">
              <a:solidFill>
                <a:schemeClr val="accent2"/>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63" name="Arc 17"/>
            <p:cNvSpPr>
              <a:spLocks/>
            </p:cNvSpPr>
            <p:nvPr/>
          </p:nvSpPr>
          <p:spPr bwMode="auto">
            <a:xfrm rot="15436382" flipV="1">
              <a:off x="4493" y="2038"/>
              <a:ext cx="240" cy="297"/>
            </a:xfrm>
            <a:custGeom>
              <a:avLst/>
              <a:gdLst>
                <a:gd name="T0" fmla="*/ 0 w 36568"/>
                <a:gd name="T1" fmla="*/ 0 h 43200"/>
                <a:gd name="T2" fmla="*/ 0 w 36568"/>
                <a:gd name="T3" fmla="*/ 2 h 43200"/>
                <a:gd name="T4" fmla="*/ 1 w 36568"/>
                <a:gd name="T5" fmla="*/ 1 h 43200"/>
                <a:gd name="T6" fmla="*/ 0 60000 65536"/>
                <a:gd name="T7" fmla="*/ 0 60000 65536"/>
                <a:gd name="T8" fmla="*/ 0 60000 65536"/>
              </a:gdLst>
              <a:ahLst/>
              <a:cxnLst>
                <a:cxn ang="T6">
                  <a:pos x="T0" y="T1"/>
                </a:cxn>
                <a:cxn ang="T7">
                  <a:pos x="T2" y="T3"/>
                </a:cxn>
                <a:cxn ang="T8">
                  <a:pos x="T4" y="T5"/>
                </a:cxn>
              </a:cxnLst>
              <a:rect l="0" t="0" r="r" b="b"/>
              <a:pathLst>
                <a:path w="36568" h="43200" fill="none" extrusionOk="0">
                  <a:moveTo>
                    <a:pt x="-1" y="6026"/>
                  </a:moveTo>
                  <a:cubicBezTo>
                    <a:pt x="4023" y="2159"/>
                    <a:pt x="9387" y="-1"/>
                    <a:pt x="14968" y="0"/>
                  </a:cubicBezTo>
                  <a:cubicBezTo>
                    <a:pt x="26897" y="0"/>
                    <a:pt x="36568" y="9670"/>
                    <a:pt x="36568" y="21600"/>
                  </a:cubicBezTo>
                  <a:cubicBezTo>
                    <a:pt x="36568" y="33529"/>
                    <a:pt x="26897" y="43200"/>
                    <a:pt x="14968" y="43200"/>
                  </a:cubicBezTo>
                  <a:cubicBezTo>
                    <a:pt x="13360" y="43200"/>
                    <a:pt x="11758" y="43020"/>
                    <a:pt x="10190" y="42665"/>
                  </a:cubicBezTo>
                </a:path>
                <a:path w="36568" h="43200" stroke="0" extrusionOk="0">
                  <a:moveTo>
                    <a:pt x="-1" y="6026"/>
                  </a:moveTo>
                  <a:cubicBezTo>
                    <a:pt x="4023" y="2159"/>
                    <a:pt x="9387" y="-1"/>
                    <a:pt x="14968" y="0"/>
                  </a:cubicBezTo>
                  <a:cubicBezTo>
                    <a:pt x="26897" y="0"/>
                    <a:pt x="36568" y="9670"/>
                    <a:pt x="36568" y="21600"/>
                  </a:cubicBezTo>
                  <a:cubicBezTo>
                    <a:pt x="36568" y="33529"/>
                    <a:pt x="26897" y="43200"/>
                    <a:pt x="14968" y="43200"/>
                  </a:cubicBezTo>
                  <a:cubicBezTo>
                    <a:pt x="13360" y="43200"/>
                    <a:pt x="11758" y="43020"/>
                    <a:pt x="10190" y="42665"/>
                  </a:cubicBezTo>
                  <a:lnTo>
                    <a:pt x="14968" y="21600"/>
                  </a:lnTo>
                  <a:lnTo>
                    <a:pt x="-1" y="6026"/>
                  </a:lnTo>
                  <a:close/>
                </a:path>
              </a:pathLst>
            </a:custGeom>
            <a:noFill/>
            <a:ln w="19050">
              <a:solidFill>
                <a:schemeClr val="accent2"/>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7364" name="Text Box 18"/>
            <p:cNvSpPr txBox="1">
              <a:spLocks noChangeArrowheads="1"/>
            </p:cNvSpPr>
            <p:nvPr/>
          </p:nvSpPr>
          <p:spPr bwMode="auto">
            <a:xfrm>
              <a:off x="4256" y="2087"/>
              <a:ext cx="2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a:latin typeface="Helvetica" pitchFamily="34" charset="0"/>
                </a:rPr>
                <a:t>t</a:t>
              </a:r>
              <a:r>
                <a:rPr lang="en-US" altLang="en-US" sz="1600" b="1" baseline="-8000">
                  <a:latin typeface="Helvetica" pitchFamily="34" charset="0"/>
                </a:rPr>
                <a:t>1</a:t>
              </a:r>
            </a:p>
          </p:txBody>
        </p:sp>
        <p:sp>
          <p:nvSpPr>
            <p:cNvPr id="57365" name="Text Box 19"/>
            <p:cNvSpPr txBox="1">
              <a:spLocks noChangeArrowheads="1"/>
            </p:cNvSpPr>
            <p:nvPr/>
          </p:nvSpPr>
          <p:spPr bwMode="auto">
            <a:xfrm>
              <a:off x="4896" y="2835"/>
              <a:ext cx="2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a:latin typeface="Helvetica" pitchFamily="34" charset="0"/>
                </a:rPr>
                <a:t>t</a:t>
              </a:r>
              <a:r>
                <a:rPr lang="en-US" altLang="en-US" sz="1600" b="1" baseline="-8000">
                  <a:latin typeface="Helvetica" pitchFamily="34" charset="0"/>
                </a:rPr>
                <a:t>2</a:t>
              </a:r>
            </a:p>
          </p:txBody>
        </p:sp>
        <p:sp>
          <p:nvSpPr>
            <p:cNvPr id="57366" name="Text Box 20"/>
            <p:cNvSpPr txBox="1">
              <a:spLocks noChangeArrowheads="1"/>
            </p:cNvSpPr>
            <p:nvPr/>
          </p:nvSpPr>
          <p:spPr bwMode="auto">
            <a:xfrm>
              <a:off x="4347" y="2822"/>
              <a:ext cx="2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a:latin typeface="Helvetica" pitchFamily="34" charset="0"/>
                </a:rPr>
                <a:t>t</a:t>
              </a:r>
              <a:r>
                <a:rPr lang="en-US" altLang="en-US" sz="1600" b="1" baseline="-8000">
                  <a:latin typeface="Helvetica" pitchFamily="34" charset="0"/>
                </a:rPr>
                <a:t>1</a:t>
              </a:r>
            </a:p>
          </p:txBody>
        </p:sp>
        <p:sp>
          <p:nvSpPr>
            <p:cNvPr id="57367" name="Text Box 21"/>
            <p:cNvSpPr txBox="1">
              <a:spLocks noChangeArrowheads="1"/>
            </p:cNvSpPr>
            <p:nvPr/>
          </p:nvSpPr>
          <p:spPr bwMode="auto">
            <a:xfrm>
              <a:off x="4800" y="2087"/>
              <a:ext cx="2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a:latin typeface="Helvetica" pitchFamily="34" charset="0"/>
                </a:rPr>
                <a:t>t</a:t>
              </a:r>
              <a:r>
                <a:rPr lang="en-US" altLang="en-US" sz="1600" b="1" baseline="-8000">
                  <a:latin typeface="Helvetica" pitchFamily="34" charset="0"/>
                </a:rPr>
                <a:t>2</a:t>
              </a:r>
            </a:p>
          </p:txBody>
        </p:sp>
      </p:grpSp>
      <p:sp>
        <p:nvSpPr>
          <p:cNvPr id="57358" name="Text Box 22"/>
          <p:cNvSpPr txBox="1">
            <a:spLocks noChangeArrowheads="1"/>
          </p:cNvSpPr>
          <p:nvPr/>
        </p:nvSpPr>
        <p:spPr bwMode="auto">
          <a:xfrm>
            <a:off x="5791200" y="3581401"/>
            <a:ext cx="22860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800" b="1">
                <a:solidFill>
                  <a:srgbClr val="FF0000"/>
                </a:solidFill>
                <a:latin typeface="Helvetica" pitchFamily="34" charset="0"/>
              </a:rPr>
              <a:t>Transfers between</a:t>
            </a:r>
          </a:p>
          <a:p>
            <a:pPr algn="ctr" eaLnBrk="1" hangingPunct="1">
              <a:spcBef>
                <a:spcPct val="0"/>
              </a:spcBef>
              <a:buFontTx/>
              <a:buNone/>
            </a:pPr>
            <a:r>
              <a:rPr lang="en-US" altLang="en-US" sz="1800" b="1">
                <a:solidFill>
                  <a:srgbClr val="FF0000"/>
                </a:solidFill>
                <a:latin typeface="Helvetica" pitchFamily="34" charset="0"/>
              </a:rPr>
              <a:t>coupled spins</a:t>
            </a:r>
          </a:p>
        </p:txBody>
      </p:sp>
      <p:sp>
        <p:nvSpPr>
          <p:cNvPr id="57359" name="Text Box 23"/>
          <p:cNvSpPr txBox="1">
            <a:spLocks noChangeArrowheads="1"/>
          </p:cNvSpPr>
          <p:nvPr/>
        </p:nvSpPr>
        <p:spPr bwMode="auto">
          <a:xfrm>
            <a:off x="1944688" y="5076825"/>
            <a:ext cx="818991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dirty="0">
                <a:latin typeface="Helvetica" pitchFamily="34" charset="0"/>
              </a:rPr>
              <a:t>2D NMR Pulse Sequences can be designed to selectively detect dipolar or scalar couplings</a:t>
            </a:r>
          </a:p>
          <a:p>
            <a:pPr algn="ctr" eaLnBrk="1" hangingPunct="1">
              <a:spcBef>
                <a:spcPct val="0"/>
              </a:spcBef>
              <a:buFontTx/>
              <a:buNone/>
            </a:pPr>
            <a:r>
              <a:rPr lang="en-US" altLang="en-US" sz="2400" b="1" dirty="0">
                <a:solidFill>
                  <a:schemeClr val="accent2"/>
                </a:solidFill>
                <a:latin typeface="Helvetica" pitchFamily="34" charset="0"/>
              </a:rPr>
              <a:t>COSY &amp; TOCSY type spectra: Scalar</a:t>
            </a:r>
          </a:p>
          <a:p>
            <a:pPr algn="ctr" eaLnBrk="1" hangingPunct="1">
              <a:spcBef>
                <a:spcPct val="0"/>
              </a:spcBef>
              <a:buFontTx/>
              <a:buNone/>
            </a:pPr>
            <a:r>
              <a:rPr lang="en-US" altLang="en-US" sz="2400" b="1" dirty="0">
                <a:solidFill>
                  <a:schemeClr val="accent2"/>
                </a:solidFill>
                <a:latin typeface="Helvetica" pitchFamily="34" charset="0"/>
              </a:rPr>
              <a:t>NOESY: Dipolar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1739900" y="-41656"/>
            <a:ext cx="865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cs typeface="Arial" charset="0"/>
              </a:rPr>
              <a:t>Spectroscopy = study of how energy interacts with matter</a:t>
            </a:r>
          </a:p>
        </p:txBody>
      </p:sp>
      <p:grpSp>
        <p:nvGrpSpPr>
          <p:cNvPr id="13" name="Group 12"/>
          <p:cNvGrpSpPr>
            <a:grpSpLocks/>
          </p:cNvGrpSpPr>
          <p:nvPr/>
        </p:nvGrpSpPr>
        <p:grpSpPr bwMode="auto">
          <a:xfrm>
            <a:off x="1676400" y="4439108"/>
            <a:ext cx="8236068" cy="2129091"/>
            <a:chOff x="151869" y="4979215"/>
            <a:chExt cx="8236555" cy="2128890"/>
          </a:xfrm>
        </p:grpSpPr>
        <p:sp>
          <p:nvSpPr>
            <p:cNvPr id="2053" name="TextBox 6"/>
            <p:cNvSpPr txBox="1">
              <a:spLocks noChangeArrowheads="1"/>
            </p:cNvSpPr>
            <p:nvPr/>
          </p:nvSpPr>
          <p:spPr bwMode="auto">
            <a:xfrm>
              <a:off x="151869" y="5157192"/>
              <a:ext cx="37000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cs typeface="Arial" charset="0"/>
                </a:rPr>
                <a:t>Quantified as spectra </a:t>
              </a:r>
              <a:r>
                <a:rPr lang="en-US" altLang="en-US" b="1" dirty="0">
                  <a:latin typeface="Arial" charset="0"/>
                  <a:cs typeface="Arial" charset="0"/>
                  <a:sym typeface="Wingdings" pitchFamily="2" charset="2"/>
                </a:rPr>
                <a:t></a:t>
              </a:r>
            </a:p>
            <a:p>
              <a:endParaRPr lang="en-US" altLang="en-US" b="1" dirty="0">
                <a:latin typeface="Arial" charset="0"/>
                <a:cs typeface="Arial" charset="0"/>
                <a:sym typeface="Wingdings" pitchFamily="2" charset="2"/>
              </a:endParaRPr>
            </a:p>
            <a:p>
              <a:r>
                <a:rPr lang="en-US" altLang="en-US" b="1" dirty="0">
                  <a:latin typeface="Arial" charset="0"/>
                  <a:cs typeface="Arial" charset="0"/>
                  <a:sym typeface="Wingdings" pitchFamily="2" charset="2"/>
                </a:rPr>
                <a:t>Tools for chemistry &amp;</a:t>
              </a:r>
            </a:p>
            <a:p>
              <a:r>
                <a:rPr lang="en-US" altLang="en-US" b="1" dirty="0">
                  <a:latin typeface="Arial" charset="0"/>
                  <a:cs typeface="Arial" charset="0"/>
                  <a:sym typeface="Wingdings" pitchFamily="2" charset="2"/>
                </a:rPr>
                <a:t>structural biology     </a:t>
              </a:r>
              <a:endParaRPr lang="en-US" altLang="en-US" b="1" dirty="0">
                <a:latin typeface="Arial" charset="0"/>
                <a:cs typeface="Arial" charset="0"/>
              </a:endParaRPr>
            </a:p>
          </p:txBody>
        </p:sp>
        <p:cxnSp>
          <p:nvCxnSpPr>
            <p:cNvPr id="2054" name="Straight Arrow Connector 5"/>
            <p:cNvCxnSpPr>
              <a:cxnSpLocks noChangeShapeType="1"/>
            </p:cNvCxnSpPr>
            <p:nvPr/>
          </p:nvCxnSpPr>
          <p:spPr bwMode="auto">
            <a:xfrm flipV="1">
              <a:off x="4211960" y="5445224"/>
              <a:ext cx="0" cy="1296144"/>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 name="Straight Arrow Connector 9"/>
            <p:cNvCxnSpPr>
              <a:cxnSpLocks noChangeShapeType="1"/>
            </p:cNvCxnSpPr>
            <p:nvPr/>
          </p:nvCxnSpPr>
          <p:spPr bwMode="auto">
            <a:xfrm>
              <a:off x="4211960" y="6741368"/>
              <a:ext cx="4176464" cy="0"/>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TextBox 10"/>
            <p:cNvSpPr txBox="1">
              <a:spLocks noChangeArrowheads="1"/>
            </p:cNvSpPr>
            <p:nvPr/>
          </p:nvSpPr>
          <p:spPr bwMode="auto">
            <a:xfrm>
              <a:off x="5283960" y="6831132"/>
              <a:ext cx="3104463" cy="27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Energy, frequency, wavenumbers, etc.</a:t>
              </a:r>
            </a:p>
          </p:txBody>
        </p:sp>
        <p:sp>
          <p:nvSpPr>
            <p:cNvPr id="2057" name="TextBox 13"/>
            <p:cNvSpPr txBox="1">
              <a:spLocks noChangeArrowheads="1"/>
            </p:cNvSpPr>
            <p:nvPr/>
          </p:nvSpPr>
          <p:spPr bwMode="auto">
            <a:xfrm>
              <a:off x="3851920" y="4979215"/>
              <a:ext cx="1924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Absorption, </a:t>
              </a:r>
              <a:r>
                <a:rPr lang="en-US" altLang="en-US" sz="1200" dirty="0" err="1">
                  <a:latin typeface="Arial" charset="0"/>
                  <a:cs typeface="Arial" charset="0"/>
                </a:rPr>
                <a:t>Emision</a:t>
              </a:r>
              <a:r>
                <a:rPr lang="en-US" altLang="en-US" sz="1200" dirty="0">
                  <a:latin typeface="Arial" charset="0"/>
                  <a:cs typeface="Arial" charset="0"/>
                </a:rPr>
                <a:t>, Scattering, </a:t>
              </a:r>
              <a:r>
                <a:rPr lang="en-US" altLang="en-US" sz="1200" dirty="0" err="1">
                  <a:latin typeface="Arial" charset="0"/>
                  <a:cs typeface="Arial" charset="0"/>
                </a:rPr>
                <a:t>etc</a:t>
              </a:r>
              <a:endParaRPr lang="en-US" altLang="en-US" sz="1200" dirty="0">
                <a:latin typeface="Arial" charset="0"/>
                <a:cs typeface="Arial" charset="0"/>
              </a:endParaRPr>
            </a:p>
          </p:txBody>
        </p:sp>
        <p:sp>
          <p:nvSpPr>
            <p:cNvPr id="2058" name="Freeform 11"/>
            <p:cNvSpPr>
              <a:spLocks/>
            </p:cNvSpPr>
            <p:nvPr/>
          </p:nvSpPr>
          <p:spPr bwMode="auto">
            <a:xfrm>
              <a:off x="4251960" y="5338293"/>
              <a:ext cx="3672840" cy="1356339"/>
            </a:xfrm>
            <a:custGeom>
              <a:avLst/>
              <a:gdLst>
                <a:gd name="T0" fmla="*/ 0 w 3672840"/>
                <a:gd name="T1" fmla="*/ 1245386 h 1356339"/>
                <a:gd name="T2" fmla="*/ 518160 w 3672840"/>
                <a:gd name="T3" fmla="*/ 1291106 h 1356339"/>
                <a:gd name="T4" fmla="*/ 792480 w 3672840"/>
                <a:gd name="T5" fmla="*/ 940586 h 1356339"/>
                <a:gd name="T6" fmla="*/ 944880 w 3672840"/>
                <a:gd name="T7" fmla="*/ 1230146 h 1356339"/>
                <a:gd name="T8" fmla="*/ 1127760 w 3672840"/>
                <a:gd name="T9" fmla="*/ 651026 h 1356339"/>
                <a:gd name="T10" fmla="*/ 1325880 w 3672840"/>
                <a:gd name="T11" fmla="*/ 757706 h 1356339"/>
                <a:gd name="T12" fmla="*/ 1524000 w 3672840"/>
                <a:gd name="T13" fmla="*/ 681506 h 1356339"/>
                <a:gd name="T14" fmla="*/ 1645920 w 3672840"/>
                <a:gd name="T15" fmla="*/ 1138706 h 1356339"/>
                <a:gd name="T16" fmla="*/ 1813560 w 3672840"/>
                <a:gd name="T17" fmla="*/ 10946 h 1356339"/>
                <a:gd name="T18" fmla="*/ 2011680 w 3672840"/>
                <a:gd name="T19" fmla="*/ 559586 h 1356339"/>
                <a:gd name="T20" fmla="*/ 2362200 w 3672840"/>
                <a:gd name="T21" fmla="*/ 452906 h 1356339"/>
                <a:gd name="T22" fmla="*/ 2849880 w 3672840"/>
                <a:gd name="T23" fmla="*/ 1352066 h 1356339"/>
                <a:gd name="T24" fmla="*/ 3307080 w 3672840"/>
                <a:gd name="T25" fmla="*/ 26186 h 1356339"/>
                <a:gd name="T26" fmla="*/ 3672840 w 3672840"/>
                <a:gd name="T27" fmla="*/ 971066 h 1356339"/>
                <a:gd name="T28" fmla="*/ 3672840 w 3672840"/>
                <a:gd name="T29" fmla="*/ 971066 h 13563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72840" h="1356339">
                  <a:moveTo>
                    <a:pt x="0" y="1245386"/>
                  </a:moveTo>
                  <a:cubicBezTo>
                    <a:pt x="193040" y="1293646"/>
                    <a:pt x="386080" y="1341906"/>
                    <a:pt x="518160" y="1291106"/>
                  </a:cubicBezTo>
                  <a:cubicBezTo>
                    <a:pt x="650240" y="1240306"/>
                    <a:pt x="721360" y="950746"/>
                    <a:pt x="792480" y="940586"/>
                  </a:cubicBezTo>
                  <a:cubicBezTo>
                    <a:pt x="863600" y="930426"/>
                    <a:pt x="889000" y="1278406"/>
                    <a:pt x="944880" y="1230146"/>
                  </a:cubicBezTo>
                  <a:cubicBezTo>
                    <a:pt x="1000760" y="1181886"/>
                    <a:pt x="1064260" y="729766"/>
                    <a:pt x="1127760" y="651026"/>
                  </a:cubicBezTo>
                  <a:cubicBezTo>
                    <a:pt x="1191260" y="572286"/>
                    <a:pt x="1259840" y="752626"/>
                    <a:pt x="1325880" y="757706"/>
                  </a:cubicBezTo>
                  <a:cubicBezTo>
                    <a:pt x="1391920" y="762786"/>
                    <a:pt x="1470660" y="618006"/>
                    <a:pt x="1524000" y="681506"/>
                  </a:cubicBezTo>
                  <a:cubicBezTo>
                    <a:pt x="1577340" y="745006"/>
                    <a:pt x="1597660" y="1250466"/>
                    <a:pt x="1645920" y="1138706"/>
                  </a:cubicBezTo>
                  <a:cubicBezTo>
                    <a:pt x="1694180" y="1026946"/>
                    <a:pt x="1752600" y="107466"/>
                    <a:pt x="1813560" y="10946"/>
                  </a:cubicBezTo>
                  <a:cubicBezTo>
                    <a:pt x="1874520" y="-85574"/>
                    <a:pt x="1920240" y="485926"/>
                    <a:pt x="2011680" y="559586"/>
                  </a:cubicBezTo>
                  <a:cubicBezTo>
                    <a:pt x="2103120" y="633246"/>
                    <a:pt x="2222500" y="320826"/>
                    <a:pt x="2362200" y="452906"/>
                  </a:cubicBezTo>
                  <a:cubicBezTo>
                    <a:pt x="2501900" y="584986"/>
                    <a:pt x="2692400" y="1423186"/>
                    <a:pt x="2849880" y="1352066"/>
                  </a:cubicBezTo>
                  <a:cubicBezTo>
                    <a:pt x="3007360" y="1280946"/>
                    <a:pt x="3169920" y="89686"/>
                    <a:pt x="3307080" y="26186"/>
                  </a:cubicBezTo>
                  <a:cubicBezTo>
                    <a:pt x="3444240" y="-37314"/>
                    <a:pt x="3672840" y="971066"/>
                    <a:pt x="3672840" y="971066"/>
                  </a:cubicBezTo>
                </a:path>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 2"/>
          <p:cNvGrpSpPr/>
          <p:nvPr/>
        </p:nvGrpSpPr>
        <p:grpSpPr>
          <a:xfrm>
            <a:off x="1558926" y="414655"/>
            <a:ext cx="9109075" cy="3857956"/>
            <a:chOff x="34925" y="955344"/>
            <a:chExt cx="9109075" cy="3857956"/>
          </a:xfrm>
        </p:grpSpPr>
        <p:pic>
          <p:nvPicPr>
            <p:cNvPr id="2050" name="Picture 2" descr="http://www.mpoweruk.com/images/emspectrum.gif"/>
            <p:cNvPicPr>
              <a:picLocks noChangeAspect="1" noChangeArrowheads="1"/>
            </p:cNvPicPr>
            <p:nvPr/>
          </p:nvPicPr>
          <p:blipFill rotWithShape="1">
            <a:blip r:embed="rId2">
              <a:extLst>
                <a:ext uri="{28A0092B-C50C-407E-A947-70E740481C1C}">
                  <a14:useLocalDpi xmlns:a14="http://schemas.microsoft.com/office/drawing/2010/main" val="0"/>
                </a:ext>
              </a:extLst>
            </a:blip>
            <a:srcRect t="1211"/>
            <a:stretch/>
          </p:blipFill>
          <p:spPr bwMode="auto">
            <a:xfrm>
              <a:off x="34925" y="955344"/>
              <a:ext cx="9109075" cy="38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1146412" y="968991"/>
              <a:ext cx="4844955" cy="382137"/>
            </a:xfrm>
            <a:prstGeom prst="rect">
              <a:avLst/>
            </a:prstGeom>
            <a:solidFill>
              <a:schemeClr val="bg1"/>
            </a:solidFill>
            <a:ln w="9525" cap="flat" cmpd="sng" algn="ctr">
              <a:solidFill>
                <a:schemeClr val="bg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628945" y="-4200"/>
            <a:ext cx="8821646"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000" b="1" dirty="0">
                <a:latin typeface="Comic Sans MS" pitchFamily="66" charset="0"/>
              </a:rPr>
              <a:t>COSY:2D spectrum of </a:t>
            </a:r>
            <a:r>
              <a:rPr lang="en-US" altLang="en-US" sz="3000" b="1" baseline="30000" dirty="0">
                <a:latin typeface="Comic Sans MS" pitchFamily="66" charset="0"/>
              </a:rPr>
              <a:t>1</a:t>
            </a:r>
            <a:r>
              <a:rPr lang="en-US" altLang="en-US" sz="3000" b="1" dirty="0">
                <a:latin typeface="Comic Sans MS" pitchFamily="66" charset="0"/>
              </a:rPr>
              <a:t>H-</a:t>
            </a:r>
            <a:r>
              <a:rPr lang="en-US" altLang="en-US" sz="3000" b="1" baseline="30000" dirty="0">
                <a:latin typeface="Comic Sans MS" pitchFamily="66" charset="0"/>
              </a:rPr>
              <a:t>1</a:t>
            </a:r>
            <a:r>
              <a:rPr lang="en-US" altLang="en-US" sz="3000" b="1" dirty="0">
                <a:latin typeface="Comic Sans MS" pitchFamily="66" charset="0"/>
              </a:rPr>
              <a:t>H scalar couplings</a:t>
            </a:r>
          </a:p>
        </p:txBody>
      </p:sp>
      <p:grpSp>
        <p:nvGrpSpPr>
          <p:cNvPr id="9" name="Group 8">
            <a:extLst>
              <a:ext uri="{FF2B5EF4-FFF2-40B4-BE49-F238E27FC236}">
                <a16:creationId xmlns:a16="http://schemas.microsoft.com/office/drawing/2014/main" id="{1AA63662-EC86-48A6-8825-E3724CA7EC7A}"/>
              </a:ext>
            </a:extLst>
          </p:cNvPr>
          <p:cNvGrpSpPr/>
          <p:nvPr/>
        </p:nvGrpSpPr>
        <p:grpSpPr>
          <a:xfrm>
            <a:off x="2061298" y="689203"/>
            <a:ext cx="7696200" cy="6379341"/>
            <a:chOff x="2061298" y="689203"/>
            <a:chExt cx="7696200" cy="6379341"/>
          </a:xfrm>
        </p:grpSpPr>
        <p:pic>
          <p:nvPicPr>
            <p:cNvPr id="59394" name="Picture 2" descr="Figure3B"/>
            <p:cNvPicPr>
              <a:picLocks noChangeAspect="1" noChangeArrowheads="1"/>
            </p:cNvPicPr>
            <p:nvPr/>
          </p:nvPicPr>
          <p:blipFill rotWithShape="1">
            <a:blip r:embed="rId2">
              <a:extLst>
                <a:ext uri="{28A0092B-C50C-407E-A947-70E740481C1C}">
                  <a14:useLocalDpi xmlns:a14="http://schemas.microsoft.com/office/drawing/2010/main" val="0"/>
                </a:ext>
              </a:extLst>
            </a:blip>
            <a:srcRect r="31413" b="44454"/>
            <a:stretch/>
          </p:blipFill>
          <p:spPr bwMode="auto">
            <a:xfrm>
              <a:off x="2061298" y="689203"/>
              <a:ext cx="5874025" cy="616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10380" y="6443932"/>
              <a:ext cx="2527540" cy="414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753845" y="3142504"/>
              <a:ext cx="6003652" cy="3593121"/>
              <a:chOff x="3140348" y="3073492"/>
              <a:chExt cx="6003652" cy="3593121"/>
            </a:xfrm>
          </p:grpSpPr>
          <p:cxnSp>
            <p:nvCxnSpPr>
              <p:cNvPr id="4" name="Straight Connector 3"/>
              <p:cNvCxnSpPr/>
              <p:nvPr/>
            </p:nvCxnSpPr>
            <p:spPr>
              <a:xfrm flipV="1">
                <a:off x="3856549" y="3234906"/>
                <a:ext cx="0" cy="308825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40348" y="6297281"/>
                <a:ext cx="1138686" cy="369332"/>
              </a:xfrm>
              <a:prstGeom prst="rect">
                <a:avLst/>
              </a:prstGeom>
              <a:noFill/>
            </p:spPr>
            <p:txBody>
              <a:bodyPr wrap="square" rtlCol="0">
                <a:spAutoFit/>
              </a:bodyPr>
              <a:lstStyle/>
              <a:p>
                <a:r>
                  <a:rPr lang="en-US" dirty="0">
                    <a:solidFill>
                      <a:srgbClr val="FF0000"/>
                    </a:solidFill>
                  </a:rPr>
                  <a:t>HN </a:t>
                </a:r>
                <a:r>
                  <a:rPr lang="en-US" dirty="0" err="1">
                    <a:solidFill>
                      <a:srgbClr val="FF0000"/>
                    </a:solidFill>
                  </a:rPr>
                  <a:t>resX</a:t>
                </a:r>
                <a:endParaRPr lang="en-US" dirty="0">
                  <a:solidFill>
                    <a:srgbClr val="FF0000"/>
                  </a:solidFill>
                </a:endParaRPr>
              </a:p>
            </p:txBody>
          </p:sp>
          <p:cxnSp>
            <p:nvCxnSpPr>
              <p:cNvPr id="12" name="Straight Connector 11"/>
              <p:cNvCxnSpPr/>
              <p:nvPr/>
            </p:nvCxnSpPr>
            <p:spPr>
              <a:xfrm>
                <a:off x="3824654" y="3261281"/>
                <a:ext cx="400497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15532" y="3073492"/>
                <a:ext cx="1328468" cy="369332"/>
              </a:xfrm>
              <a:prstGeom prst="rect">
                <a:avLst/>
              </a:prstGeom>
              <a:noFill/>
            </p:spPr>
            <p:txBody>
              <a:bodyPr wrap="square" rtlCol="0">
                <a:spAutoFit/>
              </a:bodyPr>
              <a:lstStyle/>
              <a:p>
                <a:r>
                  <a:rPr lang="en-US" dirty="0">
                    <a:solidFill>
                      <a:srgbClr val="FF0000"/>
                    </a:solidFill>
                  </a:rPr>
                  <a:t>HA </a:t>
                </a:r>
                <a:r>
                  <a:rPr lang="en-US" dirty="0" err="1">
                    <a:solidFill>
                      <a:srgbClr val="FF0000"/>
                    </a:solidFill>
                  </a:rPr>
                  <a:t>resX</a:t>
                </a:r>
                <a:endParaRPr lang="en-US" dirty="0">
                  <a:solidFill>
                    <a:srgbClr val="FF0000"/>
                  </a:solidFill>
                </a:endParaRPr>
              </a:p>
            </p:txBody>
          </p:sp>
        </p:grpSp>
        <p:grpSp>
          <p:nvGrpSpPr>
            <p:cNvPr id="28" name="Group 27"/>
            <p:cNvGrpSpPr/>
            <p:nvPr/>
          </p:nvGrpSpPr>
          <p:grpSpPr>
            <a:xfrm>
              <a:off x="5008821" y="1621435"/>
              <a:ext cx="4748676" cy="5108385"/>
              <a:chOff x="4395324" y="1552423"/>
              <a:chExt cx="4748676" cy="5108385"/>
            </a:xfrm>
          </p:grpSpPr>
          <p:cxnSp>
            <p:nvCxnSpPr>
              <p:cNvPr id="18" name="Straight Connector 17"/>
              <p:cNvCxnSpPr/>
              <p:nvPr/>
            </p:nvCxnSpPr>
            <p:spPr>
              <a:xfrm flipV="1">
                <a:off x="4744572" y="1608992"/>
                <a:ext cx="0" cy="4714172"/>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95324" y="6291476"/>
                <a:ext cx="1328468" cy="369332"/>
              </a:xfrm>
              <a:prstGeom prst="rect">
                <a:avLst/>
              </a:prstGeom>
              <a:noFill/>
            </p:spPr>
            <p:txBody>
              <a:bodyPr wrap="square" rtlCol="0">
                <a:spAutoFit/>
              </a:bodyPr>
              <a:lstStyle/>
              <a:p>
                <a:r>
                  <a:rPr lang="en-US" dirty="0">
                    <a:solidFill>
                      <a:srgbClr val="00B050"/>
                    </a:solidFill>
                  </a:rPr>
                  <a:t>HA </a:t>
                </a:r>
                <a:r>
                  <a:rPr lang="en-US" dirty="0" err="1">
                    <a:solidFill>
                      <a:srgbClr val="00B050"/>
                    </a:solidFill>
                  </a:rPr>
                  <a:t>resX</a:t>
                </a:r>
                <a:endParaRPr lang="en-US" dirty="0">
                  <a:solidFill>
                    <a:srgbClr val="00B050"/>
                  </a:solidFill>
                </a:endParaRPr>
              </a:p>
            </p:txBody>
          </p:sp>
          <p:cxnSp>
            <p:nvCxnSpPr>
              <p:cNvPr id="21" name="Straight Connector 20"/>
              <p:cNvCxnSpPr/>
              <p:nvPr/>
            </p:nvCxnSpPr>
            <p:spPr>
              <a:xfrm>
                <a:off x="4624754" y="1731419"/>
                <a:ext cx="3226777"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15532" y="1552423"/>
                <a:ext cx="1328468" cy="369332"/>
              </a:xfrm>
              <a:prstGeom prst="rect">
                <a:avLst/>
              </a:prstGeom>
              <a:noFill/>
            </p:spPr>
            <p:txBody>
              <a:bodyPr wrap="square" rtlCol="0">
                <a:spAutoFit/>
              </a:bodyPr>
              <a:lstStyle/>
              <a:p>
                <a:r>
                  <a:rPr lang="en-US" dirty="0">
                    <a:solidFill>
                      <a:srgbClr val="00B050"/>
                    </a:solidFill>
                  </a:rPr>
                  <a:t>HB </a:t>
                </a:r>
                <a:r>
                  <a:rPr lang="en-US" dirty="0" err="1">
                    <a:solidFill>
                      <a:srgbClr val="00B050"/>
                    </a:solidFill>
                  </a:rPr>
                  <a:t>resX</a:t>
                </a:r>
                <a:endParaRPr lang="en-US" dirty="0">
                  <a:solidFill>
                    <a:srgbClr val="00B050"/>
                  </a:solidFill>
                </a:endParaRPr>
              </a:p>
            </p:txBody>
          </p:sp>
        </p:grpSp>
        <p:grpSp>
          <p:nvGrpSpPr>
            <p:cNvPr id="30" name="Group 29"/>
            <p:cNvGrpSpPr/>
            <p:nvPr/>
          </p:nvGrpSpPr>
          <p:grpSpPr>
            <a:xfrm>
              <a:off x="6389211" y="1225780"/>
              <a:ext cx="3368287" cy="5548002"/>
              <a:chOff x="5775713" y="1156769"/>
              <a:chExt cx="3368287" cy="5548002"/>
            </a:xfrm>
          </p:grpSpPr>
          <p:cxnSp>
            <p:nvCxnSpPr>
              <p:cNvPr id="25" name="Straight Connector 24"/>
              <p:cNvCxnSpPr/>
              <p:nvPr/>
            </p:nvCxnSpPr>
            <p:spPr>
              <a:xfrm flipV="1">
                <a:off x="6265641" y="1327639"/>
                <a:ext cx="0" cy="4986733"/>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07369" y="1353350"/>
                <a:ext cx="1670539"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15532" y="1156769"/>
                <a:ext cx="1328468" cy="369332"/>
              </a:xfrm>
              <a:prstGeom prst="rect">
                <a:avLst/>
              </a:prstGeom>
              <a:noFill/>
            </p:spPr>
            <p:txBody>
              <a:bodyPr wrap="square" rtlCol="0">
                <a:spAutoFit/>
              </a:bodyPr>
              <a:lstStyle/>
              <a:p>
                <a:r>
                  <a:rPr lang="en-US" dirty="0">
                    <a:solidFill>
                      <a:srgbClr val="0070C0"/>
                    </a:solidFill>
                  </a:rPr>
                  <a:t>HG </a:t>
                </a:r>
                <a:r>
                  <a:rPr lang="en-US" dirty="0" err="1">
                    <a:solidFill>
                      <a:srgbClr val="0070C0"/>
                    </a:solidFill>
                  </a:rPr>
                  <a:t>resX</a:t>
                </a:r>
                <a:endParaRPr lang="en-US" dirty="0">
                  <a:solidFill>
                    <a:srgbClr val="0070C0"/>
                  </a:solidFill>
                </a:endParaRPr>
              </a:p>
            </p:txBody>
          </p:sp>
          <p:sp>
            <p:nvSpPr>
              <p:cNvPr id="32" name="TextBox 31"/>
              <p:cNvSpPr txBox="1"/>
              <p:nvPr/>
            </p:nvSpPr>
            <p:spPr>
              <a:xfrm>
                <a:off x="5775713" y="6335439"/>
                <a:ext cx="1328468" cy="369332"/>
              </a:xfrm>
              <a:prstGeom prst="rect">
                <a:avLst/>
              </a:prstGeom>
              <a:noFill/>
            </p:spPr>
            <p:txBody>
              <a:bodyPr wrap="square" rtlCol="0">
                <a:spAutoFit/>
              </a:bodyPr>
              <a:lstStyle/>
              <a:p>
                <a:r>
                  <a:rPr lang="en-US" dirty="0">
                    <a:solidFill>
                      <a:srgbClr val="0070C0"/>
                    </a:solidFill>
                  </a:rPr>
                  <a:t>HB </a:t>
                </a:r>
                <a:r>
                  <a:rPr lang="en-US" dirty="0" err="1">
                    <a:solidFill>
                      <a:srgbClr val="0070C0"/>
                    </a:solidFill>
                  </a:rPr>
                  <a:t>resX</a:t>
                </a:r>
                <a:endParaRPr lang="en-US" dirty="0">
                  <a:solidFill>
                    <a:srgbClr val="0070C0"/>
                  </a:solidFill>
                </a:endParaRPr>
              </a:p>
            </p:txBody>
          </p:sp>
        </p:grpSp>
        <p:sp>
          <p:nvSpPr>
            <p:cNvPr id="3" name="TextBox 2">
              <a:extLst>
                <a:ext uri="{FF2B5EF4-FFF2-40B4-BE49-F238E27FC236}">
                  <a16:creationId xmlns:a16="http://schemas.microsoft.com/office/drawing/2014/main" id="{206C871B-8C97-4B3A-8D2A-EC944FC09A1F}"/>
                </a:ext>
              </a:extLst>
            </p:cNvPr>
            <p:cNvSpPr txBox="1"/>
            <p:nvPr/>
          </p:nvSpPr>
          <p:spPr>
            <a:xfrm>
              <a:off x="4619157" y="6699212"/>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sp>
          <p:nvSpPr>
            <p:cNvPr id="22" name="TextBox 21">
              <a:extLst>
                <a:ext uri="{FF2B5EF4-FFF2-40B4-BE49-F238E27FC236}">
                  <a16:creationId xmlns:a16="http://schemas.microsoft.com/office/drawing/2014/main" id="{339B8659-F2AA-4884-85ED-43C42443A9C9}"/>
                </a:ext>
              </a:extLst>
            </p:cNvPr>
            <p:cNvSpPr txBox="1"/>
            <p:nvPr/>
          </p:nvSpPr>
          <p:spPr>
            <a:xfrm rot="5400000">
              <a:off x="7553649" y="3893510"/>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grpSp>
          <p:nvGrpSpPr>
            <p:cNvPr id="6" name="Group 5">
              <a:extLst>
                <a:ext uri="{FF2B5EF4-FFF2-40B4-BE49-F238E27FC236}">
                  <a16:creationId xmlns:a16="http://schemas.microsoft.com/office/drawing/2014/main" id="{3759FA0E-A1CC-4511-A7C8-40AFB0AF09D4}"/>
                </a:ext>
              </a:extLst>
            </p:cNvPr>
            <p:cNvGrpSpPr/>
            <p:nvPr/>
          </p:nvGrpSpPr>
          <p:grpSpPr>
            <a:xfrm>
              <a:off x="7999283" y="4860154"/>
              <a:ext cx="1467222" cy="1550879"/>
              <a:chOff x="1027323" y="2400881"/>
              <a:chExt cx="1990725" cy="2104231"/>
            </a:xfrm>
          </p:grpSpPr>
          <p:pic>
            <p:nvPicPr>
              <p:cNvPr id="7" name="Picture 6">
                <a:extLst>
                  <a:ext uri="{FF2B5EF4-FFF2-40B4-BE49-F238E27FC236}">
                    <a16:creationId xmlns:a16="http://schemas.microsoft.com/office/drawing/2014/main" id="{3BFBFEF5-16A3-446E-A802-A70190B691FE}"/>
                  </a:ext>
                </a:extLst>
              </p:cNvPr>
              <p:cNvPicPr>
                <a:picLocks noChangeAspect="1"/>
              </p:cNvPicPr>
              <p:nvPr/>
            </p:nvPicPr>
            <p:blipFill>
              <a:blip r:embed="rId3"/>
              <a:stretch>
                <a:fillRect/>
              </a:stretch>
            </p:blipFill>
            <p:spPr>
              <a:xfrm>
                <a:off x="1027323" y="2400881"/>
                <a:ext cx="1990725" cy="1943100"/>
              </a:xfrm>
              <a:prstGeom prst="rect">
                <a:avLst/>
              </a:prstGeom>
            </p:spPr>
          </p:pic>
          <p:sp>
            <p:nvSpPr>
              <p:cNvPr id="8" name="Freeform: Shape 7">
                <a:extLst>
                  <a:ext uri="{FF2B5EF4-FFF2-40B4-BE49-F238E27FC236}">
                    <a16:creationId xmlns:a16="http://schemas.microsoft.com/office/drawing/2014/main" id="{CCB0A8E9-73A7-4746-AEC0-AD40A9586363}"/>
                  </a:ext>
                </a:extLst>
              </p:cNvPr>
              <p:cNvSpPr/>
              <p:nvPr/>
            </p:nvSpPr>
            <p:spPr>
              <a:xfrm>
                <a:off x="1391478" y="4303644"/>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1" name="Freeform: Shape 30">
                <a:extLst>
                  <a:ext uri="{FF2B5EF4-FFF2-40B4-BE49-F238E27FC236}">
                    <a16:creationId xmlns:a16="http://schemas.microsoft.com/office/drawing/2014/main" id="{48311B00-01EB-475B-BBE0-F721FA25B963}"/>
                  </a:ext>
                </a:extLst>
              </p:cNvPr>
              <p:cNvSpPr/>
              <p:nvPr/>
            </p:nvSpPr>
            <p:spPr>
              <a:xfrm rot="16441689">
                <a:off x="1372168" y="3339674"/>
                <a:ext cx="913264" cy="555418"/>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Lst>
                <a:ahLst/>
                <a:cxnLst>
                  <a:cxn ang="0">
                    <a:pos x="connsiteX0" y="connsiteY0"/>
                  </a:cxn>
                  <a:cxn ang="0">
                    <a:pos x="connsiteX1" y="connsiteY1"/>
                  </a:cxn>
                  <a:cxn ang="0">
                    <a:pos x="connsiteX2" y="connsiteY2"/>
                  </a:cxn>
                </a:cxnLst>
                <a:rect l="l" t="t" r="r" b="b"/>
                <a:pathLst>
                  <a:path w="360122" h="1216660">
                    <a:moveTo>
                      <a:pt x="0" y="860766"/>
                    </a:moveTo>
                    <a:cubicBezTo>
                      <a:pt x="67917" y="1023105"/>
                      <a:pt x="148702" y="1322279"/>
                      <a:pt x="208722" y="1178818"/>
                    </a:cubicBezTo>
                    <a:cubicBezTo>
                      <a:pt x="268742" y="1035357"/>
                      <a:pt x="336943" y="459763"/>
                      <a:pt x="360122" y="1"/>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3" name="Freeform: Shape 32">
                <a:extLst>
                  <a:ext uri="{FF2B5EF4-FFF2-40B4-BE49-F238E27FC236}">
                    <a16:creationId xmlns:a16="http://schemas.microsoft.com/office/drawing/2014/main" id="{48D2CCC3-5610-4FA0-8BD2-F4C2B45FC166}"/>
                  </a:ext>
                </a:extLst>
              </p:cNvPr>
              <p:cNvSpPr/>
              <p:nvPr/>
            </p:nvSpPr>
            <p:spPr>
              <a:xfrm rot="5400000">
                <a:off x="1062144" y="2683704"/>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grpSp>
    </p:spTree>
    <p:extLst>
      <p:ext uri="{BB962C8B-B14F-4D97-AF65-F5344CB8AC3E}">
        <p14:creationId xmlns:p14="http://schemas.microsoft.com/office/powerpoint/2010/main" val="2632699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2627039" y="43131"/>
            <a:ext cx="691888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600" b="1" dirty="0">
                <a:latin typeface="Comic Sans MS" pitchFamily="66" charset="0"/>
              </a:rPr>
              <a:t>TOCSY: 2D spectrum of </a:t>
            </a:r>
            <a:r>
              <a:rPr lang="en-US" altLang="en-US" sz="2600" b="1" baseline="30000" dirty="0">
                <a:latin typeface="Comic Sans MS" pitchFamily="66" charset="0"/>
              </a:rPr>
              <a:t>1</a:t>
            </a:r>
            <a:r>
              <a:rPr lang="en-US" altLang="en-US" sz="2600" b="1" dirty="0">
                <a:latin typeface="Comic Sans MS" pitchFamily="66" charset="0"/>
              </a:rPr>
              <a:t>H spin systems</a:t>
            </a:r>
          </a:p>
        </p:txBody>
      </p:sp>
      <p:grpSp>
        <p:nvGrpSpPr>
          <p:cNvPr id="3" name="Group 2">
            <a:extLst>
              <a:ext uri="{FF2B5EF4-FFF2-40B4-BE49-F238E27FC236}">
                <a16:creationId xmlns:a16="http://schemas.microsoft.com/office/drawing/2014/main" id="{B82CC1BF-4D98-48B4-BA59-C430174C89BE}"/>
              </a:ext>
            </a:extLst>
          </p:cNvPr>
          <p:cNvGrpSpPr/>
          <p:nvPr/>
        </p:nvGrpSpPr>
        <p:grpSpPr>
          <a:xfrm>
            <a:off x="1905916" y="1000548"/>
            <a:ext cx="9348057" cy="5353370"/>
            <a:chOff x="1905916" y="1000548"/>
            <a:chExt cx="9348057" cy="5353370"/>
          </a:xfrm>
        </p:grpSpPr>
        <p:grpSp>
          <p:nvGrpSpPr>
            <p:cNvPr id="2" name="Group 1">
              <a:extLst>
                <a:ext uri="{FF2B5EF4-FFF2-40B4-BE49-F238E27FC236}">
                  <a16:creationId xmlns:a16="http://schemas.microsoft.com/office/drawing/2014/main" id="{71B571FB-5DA1-417C-B065-A4AAC0C71C83}"/>
                </a:ext>
              </a:extLst>
            </p:cNvPr>
            <p:cNvGrpSpPr/>
            <p:nvPr/>
          </p:nvGrpSpPr>
          <p:grpSpPr>
            <a:xfrm>
              <a:off x="9237994" y="4858930"/>
              <a:ext cx="1381701" cy="1460482"/>
              <a:chOff x="418198" y="2312544"/>
              <a:chExt cx="1990725" cy="2104231"/>
            </a:xfrm>
          </p:grpSpPr>
          <p:pic>
            <p:nvPicPr>
              <p:cNvPr id="28" name="Picture 27">
                <a:extLst>
                  <a:ext uri="{FF2B5EF4-FFF2-40B4-BE49-F238E27FC236}">
                    <a16:creationId xmlns:a16="http://schemas.microsoft.com/office/drawing/2014/main" id="{A43D9219-DA65-405F-A00F-C83639752E5E}"/>
                  </a:ext>
                </a:extLst>
              </p:cNvPr>
              <p:cNvPicPr>
                <a:picLocks noChangeAspect="1"/>
              </p:cNvPicPr>
              <p:nvPr/>
            </p:nvPicPr>
            <p:blipFill>
              <a:blip r:embed="rId2"/>
              <a:stretch>
                <a:fillRect/>
              </a:stretch>
            </p:blipFill>
            <p:spPr>
              <a:xfrm>
                <a:off x="418198" y="2312544"/>
                <a:ext cx="1990725" cy="1943100"/>
              </a:xfrm>
              <a:prstGeom prst="rect">
                <a:avLst/>
              </a:prstGeom>
            </p:spPr>
          </p:pic>
          <p:sp>
            <p:nvSpPr>
              <p:cNvPr id="29" name="Freeform: Shape 28">
                <a:extLst>
                  <a:ext uri="{FF2B5EF4-FFF2-40B4-BE49-F238E27FC236}">
                    <a16:creationId xmlns:a16="http://schemas.microsoft.com/office/drawing/2014/main" id="{EEFBFE40-FE50-4D98-BE61-3C95940C4C6A}"/>
                  </a:ext>
                </a:extLst>
              </p:cNvPr>
              <p:cNvSpPr/>
              <p:nvPr/>
            </p:nvSpPr>
            <p:spPr>
              <a:xfrm>
                <a:off x="782353" y="4215307"/>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0" name="Freeform: Shape 29">
                <a:extLst>
                  <a:ext uri="{FF2B5EF4-FFF2-40B4-BE49-F238E27FC236}">
                    <a16:creationId xmlns:a16="http://schemas.microsoft.com/office/drawing/2014/main" id="{BAD3D002-ABCF-4A01-8595-ADD8274E359E}"/>
                  </a:ext>
                </a:extLst>
              </p:cNvPr>
              <p:cNvSpPr/>
              <p:nvPr/>
            </p:nvSpPr>
            <p:spPr>
              <a:xfrm rot="16441689">
                <a:off x="763043" y="3251337"/>
                <a:ext cx="913264" cy="555418"/>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Lst>
                <a:ahLst/>
                <a:cxnLst>
                  <a:cxn ang="0">
                    <a:pos x="connsiteX0" y="connsiteY0"/>
                  </a:cxn>
                  <a:cxn ang="0">
                    <a:pos x="connsiteX1" y="connsiteY1"/>
                  </a:cxn>
                  <a:cxn ang="0">
                    <a:pos x="connsiteX2" y="connsiteY2"/>
                  </a:cxn>
                </a:cxnLst>
                <a:rect l="l" t="t" r="r" b="b"/>
                <a:pathLst>
                  <a:path w="360122" h="1216660">
                    <a:moveTo>
                      <a:pt x="0" y="860766"/>
                    </a:moveTo>
                    <a:cubicBezTo>
                      <a:pt x="67917" y="1023105"/>
                      <a:pt x="148702" y="1322279"/>
                      <a:pt x="208722" y="1178818"/>
                    </a:cubicBezTo>
                    <a:cubicBezTo>
                      <a:pt x="268742" y="1035357"/>
                      <a:pt x="336943" y="459763"/>
                      <a:pt x="360122" y="1"/>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1" name="Freeform: Shape 30">
                <a:extLst>
                  <a:ext uri="{FF2B5EF4-FFF2-40B4-BE49-F238E27FC236}">
                    <a16:creationId xmlns:a16="http://schemas.microsoft.com/office/drawing/2014/main" id="{1AAB6903-8A21-4BF5-95C3-5D0A82A7D3EF}"/>
                  </a:ext>
                </a:extLst>
              </p:cNvPr>
              <p:cNvSpPr/>
              <p:nvPr/>
            </p:nvSpPr>
            <p:spPr>
              <a:xfrm rot="5400000">
                <a:off x="453019" y="2595367"/>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pic>
          <p:nvPicPr>
            <p:cNvPr id="32" name="Picture 2" descr="lys_nowg">
              <a:extLst>
                <a:ext uri="{FF2B5EF4-FFF2-40B4-BE49-F238E27FC236}">
                  <a16:creationId xmlns:a16="http://schemas.microsoft.com/office/drawing/2014/main" id="{8A469B0F-05F0-4DAA-AD9E-EB513B609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916" y="1000548"/>
              <a:ext cx="71342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88750A8E-2F32-4256-9DC3-24BF544BEC32}"/>
                </a:ext>
              </a:extLst>
            </p:cNvPr>
            <p:cNvSpPr/>
            <p:nvPr/>
          </p:nvSpPr>
          <p:spPr>
            <a:xfrm>
              <a:off x="4304540" y="2483832"/>
              <a:ext cx="193964" cy="138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B6FED8E-1AA1-48DD-B6C6-3E716947AE29}"/>
                </a:ext>
              </a:extLst>
            </p:cNvPr>
            <p:cNvSpPr/>
            <p:nvPr/>
          </p:nvSpPr>
          <p:spPr>
            <a:xfrm>
              <a:off x="4304540" y="2816342"/>
              <a:ext cx="193964" cy="138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D11A0B5-70A6-4D8E-8036-73B371896AB1}"/>
                </a:ext>
              </a:extLst>
            </p:cNvPr>
            <p:cNvSpPr/>
            <p:nvPr/>
          </p:nvSpPr>
          <p:spPr>
            <a:xfrm>
              <a:off x="4304541" y="4243359"/>
              <a:ext cx="180109" cy="65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B1ABCBE6-B7EC-4FB4-97E1-E1CE98C91156}"/>
                </a:ext>
              </a:extLst>
            </p:cNvPr>
            <p:cNvGrpSpPr/>
            <p:nvPr/>
          </p:nvGrpSpPr>
          <p:grpSpPr>
            <a:xfrm>
              <a:off x="3828730" y="2030189"/>
              <a:ext cx="6768388" cy="4323729"/>
              <a:chOff x="2142699" y="1790794"/>
              <a:chExt cx="6768388" cy="4323729"/>
            </a:xfrm>
          </p:grpSpPr>
          <p:cxnSp>
            <p:nvCxnSpPr>
              <p:cNvPr id="37" name="Straight Connector 36">
                <a:extLst>
                  <a:ext uri="{FF2B5EF4-FFF2-40B4-BE49-F238E27FC236}">
                    <a16:creationId xmlns:a16="http://schemas.microsoft.com/office/drawing/2014/main" id="{7C78CD3C-919A-4BF2-BEF5-60FC55C3DAC6}"/>
                  </a:ext>
                </a:extLst>
              </p:cNvPr>
              <p:cNvCxnSpPr/>
              <p:nvPr/>
            </p:nvCxnSpPr>
            <p:spPr>
              <a:xfrm flipV="1">
                <a:off x="2717862" y="1790794"/>
                <a:ext cx="0" cy="391989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15ED0AE-8EEA-4C1E-9E7D-99F3EBD93DEB}"/>
                  </a:ext>
                </a:extLst>
              </p:cNvPr>
              <p:cNvSpPr txBox="1"/>
              <p:nvPr/>
            </p:nvSpPr>
            <p:spPr>
              <a:xfrm>
                <a:off x="2142699" y="5745191"/>
                <a:ext cx="1445889" cy="369332"/>
              </a:xfrm>
              <a:prstGeom prst="rect">
                <a:avLst/>
              </a:prstGeom>
              <a:noFill/>
            </p:spPr>
            <p:txBody>
              <a:bodyPr wrap="square" rtlCol="0">
                <a:spAutoFit/>
              </a:bodyPr>
              <a:lstStyle/>
              <a:p>
                <a:r>
                  <a:rPr lang="en-US" dirty="0">
                    <a:solidFill>
                      <a:srgbClr val="FF0000"/>
                    </a:solidFill>
                  </a:rPr>
                  <a:t>HN </a:t>
                </a:r>
                <a:r>
                  <a:rPr lang="en-US" dirty="0" err="1">
                    <a:solidFill>
                      <a:srgbClr val="FF0000"/>
                    </a:solidFill>
                  </a:rPr>
                  <a:t>resX</a:t>
                </a:r>
                <a:endParaRPr lang="en-US" dirty="0">
                  <a:solidFill>
                    <a:srgbClr val="FF0000"/>
                  </a:solidFill>
                </a:endParaRPr>
              </a:p>
            </p:txBody>
          </p:sp>
          <p:grpSp>
            <p:nvGrpSpPr>
              <p:cNvPr id="39" name="Group 38">
                <a:extLst>
                  <a:ext uri="{FF2B5EF4-FFF2-40B4-BE49-F238E27FC236}">
                    <a16:creationId xmlns:a16="http://schemas.microsoft.com/office/drawing/2014/main" id="{02935531-FDDE-4723-87C0-C3FAD6057A70}"/>
                  </a:ext>
                </a:extLst>
              </p:cNvPr>
              <p:cNvGrpSpPr/>
              <p:nvPr/>
            </p:nvGrpSpPr>
            <p:grpSpPr>
              <a:xfrm>
                <a:off x="2656936" y="2130722"/>
                <a:ext cx="4899803" cy="879895"/>
                <a:chOff x="3441940" y="2544792"/>
                <a:chExt cx="189781" cy="879895"/>
              </a:xfrm>
            </p:grpSpPr>
            <p:cxnSp>
              <p:nvCxnSpPr>
                <p:cNvPr id="43" name="Straight Connector 42">
                  <a:extLst>
                    <a:ext uri="{FF2B5EF4-FFF2-40B4-BE49-F238E27FC236}">
                      <a16:creationId xmlns:a16="http://schemas.microsoft.com/office/drawing/2014/main" id="{36D90C63-EE03-46DD-808D-88192FE13511}"/>
                    </a:ext>
                  </a:extLst>
                </p:cNvPr>
                <p:cNvCxnSpPr/>
                <p:nvPr/>
              </p:nvCxnSpPr>
              <p:spPr>
                <a:xfrm>
                  <a:off x="3441940" y="3424687"/>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C5E1D32-E1D2-4912-BC3A-D0A3C1F5BE24}"/>
                    </a:ext>
                  </a:extLst>
                </p:cNvPr>
                <p:cNvCxnSpPr/>
                <p:nvPr/>
              </p:nvCxnSpPr>
              <p:spPr>
                <a:xfrm>
                  <a:off x="3441940" y="2863970"/>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0D3E47-9E63-4497-AED2-A92093985E0E}"/>
                    </a:ext>
                  </a:extLst>
                </p:cNvPr>
                <p:cNvCxnSpPr/>
                <p:nvPr/>
              </p:nvCxnSpPr>
              <p:spPr>
                <a:xfrm>
                  <a:off x="3441940" y="2544792"/>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1B3F2671-79FE-464A-851C-2CAE3A0BAEA8}"/>
                  </a:ext>
                </a:extLst>
              </p:cNvPr>
              <p:cNvSpPr txBox="1"/>
              <p:nvPr/>
            </p:nvSpPr>
            <p:spPr>
              <a:xfrm>
                <a:off x="7582619" y="2811687"/>
                <a:ext cx="1328468" cy="369332"/>
              </a:xfrm>
              <a:prstGeom prst="rect">
                <a:avLst/>
              </a:prstGeom>
              <a:noFill/>
            </p:spPr>
            <p:txBody>
              <a:bodyPr wrap="square" rtlCol="0">
                <a:spAutoFit/>
              </a:bodyPr>
              <a:lstStyle/>
              <a:p>
                <a:r>
                  <a:rPr lang="en-US" dirty="0">
                    <a:solidFill>
                      <a:srgbClr val="FF0000"/>
                    </a:solidFill>
                  </a:rPr>
                  <a:t>HA</a:t>
                </a:r>
              </a:p>
            </p:txBody>
          </p:sp>
          <p:sp>
            <p:nvSpPr>
              <p:cNvPr id="41" name="TextBox 40">
                <a:extLst>
                  <a:ext uri="{FF2B5EF4-FFF2-40B4-BE49-F238E27FC236}">
                    <a16:creationId xmlns:a16="http://schemas.microsoft.com/office/drawing/2014/main" id="{48592081-8A64-4AB7-818E-79F549045C4D}"/>
                  </a:ext>
                </a:extLst>
              </p:cNvPr>
              <p:cNvSpPr txBox="1"/>
              <p:nvPr/>
            </p:nvSpPr>
            <p:spPr>
              <a:xfrm>
                <a:off x="7582619" y="2271360"/>
                <a:ext cx="1328468" cy="369332"/>
              </a:xfrm>
              <a:prstGeom prst="rect">
                <a:avLst/>
              </a:prstGeom>
              <a:noFill/>
            </p:spPr>
            <p:txBody>
              <a:bodyPr wrap="square" rtlCol="0">
                <a:spAutoFit/>
              </a:bodyPr>
              <a:lstStyle/>
              <a:p>
                <a:r>
                  <a:rPr lang="en-US" dirty="0">
                    <a:solidFill>
                      <a:srgbClr val="FF0000"/>
                    </a:solidFill>
                  </a:rPr>
                  <a:t>HB</a:t>
                </a:r>
              </a:p>
            </p:txBody>
          </p:sp>
          <p:sp>
            <p:nvSpPr>
              <p:cNvPr id="42" name="TextBox 41">
                <a:extLst>
                  <a:ext uri="{FF2B5EF4-FFF2-40B4-BE49-F238E27FC236}">
                    <a16:creationId xmlns:a16="http://schemas.microsoft.com/office/drawing/2014/main" id="{DE58447B-3AA1-4421-BE04-924BA82A3EBA}"/>
                  </a:ext>
                </a:extLst>
              </p:cNvPr>
              <p:cNvSpPr txBox="1"/>
              <p:nvPr/>
            </p:nvSpPr>
            <p:spPr>
              <a:xfrm>
                <a:off x="7582619" y="1952705"/>
                <a:ext cx="1328468" cy="369332"/>
              </a:xfrm>
              <a:prstGeom prst="rect">
                <a:avLst/>
              </a:prstGeom>
              <a:noFill/>
            </p:spPr>
            <p:txBody>
              <a:bodyPr wrap="square" rtlCol="0">
                <a:spAutoFit/>
              </a:bodyPr>
              <a:lstStyle/>
              <a:p>
                <a:r>
                  <a:rPr lang="en-US" dirty="0">
                    <a:solidFill>
                      <a:srgbClr val="FF0000"/>
                    </a:solidFill>
                  </a:rPr>
                  <a:t>HG</a:t>
                </a:r>
              </a:p>
            </p:txBody>
          </p:sp>
        </p:grpSp>
        <p:sp>
          <p:nvSpPr>
            <p:cNvPr id="46" name="Rectangle 45">
              <a:extLst>
                <a:ext uri="{FF2B5EF4-FFF2-40B4-BE49-F238E27FC236}">
                  <a16:creationId xmlns:a16="http://schemas.microsoft.com/office/drawing/2014/main" id="{8D914274-6597-4DD9-9DCF-90272C6C56B2}"/>
                </a:ext>
              </a:extLst>
            </p:cNvPr>
            <p:cNvSpPr/>
            <p:nvPr/>
          </p:nvSpPr>
          <p:spPr>
            <a:xfrm>
              <a:off x="2073959" y="4201795"/>
              <a:ext cx="124691" cy="277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0C63FD9-029A-471A-8E61-BA0B03B10335}"/>
                </a:ext>
              </a:extLst>
            </p:cNvPr>
            <p:cNvSpPr/>
            <p:nvPr/>
          </p:nvSpPr>
          <p:spPr>
            <a:xfrm>
              <a:off x="2281777" y="4021685"/>
              <a:ext cx="374073"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6CEF31E-62CC-49FD-A422-B9064BBB4AE6}"/>
                </a:ext>
              </a:extLst>
            </p:cNvPr>
            <p:cNvSpPr/>
            <p:nvPr/>
          </p:nvSpPr>
          <p:spPr>
            <a:xfrm>
              <a:off x="11073864" y="5113344"/>
              <a:ext cx="180109" cy="19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CF71569-BA3F-4619-B799-85D6AE101F75}"/>
                </a:ext>
              </a:extLst>
            </p:cNvPr>
            <p:cNvSpPr/>
            <p:nvPr/>
          </p:nvSpPr>
          <p:spPr>
            <a:xfrm>
              <a:off x="2489595" y="1888087"/>
              <a:ext cx="180109" cy="19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9B46BEF-40F3-4336-91BA-6C5C404AEB00}"/>
                </a:ext>
              </a:extLst>
            </p:cNvPr>
            <p:cNvSpPr/>
            <p:nvPr/>
          </p:nvSpPr>
          <p:spPr>
            <a:xfrm>
              <a:off x="2558868" y="3370524"/>
              <a:ext cx="180109" cy="19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1B472C4-2531-402F-8C77-0BAD5AAF0D06}"/>
                </a:ext>
              </a:extLst>
            </p:cNvPr>
            <p:cNvSpPr/>
            <p:nvPr/>
          </p:nvSpPr>
          <p:spPr>
            <a:xfrm>
              <a:off x="3307014" y="3647615"/>
              <a:ext cx="180109" cy="193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7641640-E093-4D1D-BE4F-CB799DB25428}"/>
                </a:ext>
              </a:extLst>
            </p:cNvPr>
            <p:cNvSpPr txBox="1"/>
            <p:nvPr/>
          </p:nvSpPr>
          <p:spPr>
            <a:xfrm>
              <a:off x="5147587" y="5950080"/>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sp>
          <p:nvSpPr>
            <p:cNvPr id="53" name="TextBox 52">
              <a:extLst>
                <a:ext uri="{FF2B5EF4-FFF2-40B4-BE49-F238E27FC236}">
                  <a16:creationId xmlns:a16="http://schemas.microsoft.com/office/drawing/2014/main" id="{6C75D023-987C-4697-8A6A-BDE319A7563D}"/>
                </a:ext>
              </a:extLst>
            </p:cNvPr>
            <p:cNvSpPr txBox="1"/>
            <p:nvPr/>
          </p:nvSpPr>
          <p:spPr>
            <a:xfrm rot="5400000">
              <a:off x="8641844" y="3860299"/>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grpSp>
    </p:spTree>
    <p:extLst>
      <p:ext uri="{BB962C8B-B14F-4D97-AF65-F5344CB8AC3E}">
        <p14:creationId xmlns:p14="http://schemas.microsoft.com/office/powerpoint/2010/main" val="3238679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2045948" y="43131"/>
            <a:ext cx="808105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None/>
            </a:pPr>
            <a:r>
              <a:rPr lang="en-US" altLang="en-US" sz="2600" b="1" dirty="0">
                <a:latin typeface="Comic Sans MS" pitchFamily="66" charset="0"/>
              </a:rPr>
              <a:t>NOESY: 2D spectrum of </a:t>
            </a:r>
            <a:r>
              <a:rPr lang="en-US" altLang="en-US" sz="2600" b="1" baseline="30000" dirty="0">
                <a:latin typeface="Comic Sans MS" pitchFamily="66" charset="0"/>
              </a:rPr>
              <a:t>1</a:t>
            </a:r>
            <a:r>
              <a:rPr lang="en-US" altLang="en-US" sz="2600" b="1" dirty="0">
                <a:latin typeface="Comic Sans MS" pitchFamily="66" charset="0"/>
              </a:rPr>
              <a:t>H-</a:t>
            </a:r>
            <a:r>
              <a:rPr lang="en-US" altLang="en-US" sz="2600" b="1" baseline="30000" dirty="0">
                <a:latin typeface="Comic Sans MS" pitchFamily="66" charset="0"/>
              </a:rPr>
              <a:t>1</a:t>
            </a:r>
            <a:r>
              <a:rPr lang="en-US" altLang="en-US" sz="2600" b="1" dirty="0">
                <a:latin typeface="Comic Sans MS" pitchFamily="66" charset="0"/>
              </a:rPr>
              <a:t>H dipolar couplings</a:t>
            </a:r>
          </a:p>
        </p:txBody>
      </p:sp>
      <p:grpSp>
        <p:nvGrpSpPr>
          <p:cNvPr id="70" name="Group 69">
            <a:extLst>
              <a:ext uri="{FF2B5EF4-FFF2-40B4-BE49-F238E27FC236}">
                <a16:creationId xmlns:a16="http://schemas.microsoft.com/office/drawing/2014/main" id="{C1F0521F-DAF4-49AB-AC84-0E051D3BFC37}"/>
              </a:ext>
            </a:extLst>
          </p:cNvPr>
          <p:cNvGrpSpPr/>
          <p:nvPr/>
        </p:nvGrpSpPr>
        <p:grpSpPr>
          <a:xfrm>
            <a:off x="333815" y="937910"/>
            <a:ext cx="10971714" cy="5950721"/>
            <a:chOff x="333815" y="937910"/>
            <a:chExt cx="10971714" cy="5950721"/>
          </a:xfrm>
        </p:grpSpPr>
        <p:pic>
          <p:nvPicPr>
            <p:cNvPr id="60418" name="Picture 2" descr="lys_no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15" y="937910"/>
              <a:ext cx="71342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563832" y="1967550"/>
              <a:ext cx="6447240" cy="4323729"/>
              <a:chOff x="2449902" y="1790794"/>
              <a:chExt cx="6447240" cy="4323729"/>
            </a:xfrm>
          </p:grpSpPr>
          <p:cxnSp>
            <p:nvCxnSpPr>
              <p:cNvPr id="3" name="Straight Connector 2"/>
              <p:cNvCxnSpPr/>
              <p:nvPr/>
            </p:nvCxnSpPr>
            <p:spPr>
              <a:xfrm flipV="1">
                <a:off x="2717862" y="1790794"/>
                <a:ext cx="0" cy="391989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49902" y="5745191"/>
                <a:ext cx="1138686" cy="369332"/>
              </a:xfrm>
              <a:prstGeom prst="rect">
                <a:avLst/>
              </a:prstGeom>
              <a:noFill/>
            </p:spPr>
            <p:txBody>
              <a:bodyPr wrap="square" rtlCol="0">
                <a:spAutoFit/>
              </a:bodyPr>
              <a:lstStyle/>
              <a:p>
                <a:r>
                  <a:rPr lang="en-US" dirty="0">
                    <a:solidFill>
                      <a:srgbClr val="FF0000"/>
                    </a:solidFill>
                  </a:rPr>
                  <a:t>HN </a:t>
                </a:r>
                <a:r>
                  <a:rPr lang="en-US" dirty="0" err="1">
                    <a:solidFill>
                      <a:srgbClr val="FF0000"/>
                    </a:solidFill>
                  </a:rPr>
                  <a:t>resX</a:t>
                </a:r>
                <a:endParaRPr lang="en-US" dirty="0">
                  <a:solidFill>
                    <a:srgbClr val="FF0000"/>
                  </a:solidFill>
                </a:endParaRPr>
              </a:p>
            </p:txBody>
          </p:sp>
          <p:grpSp>
            <p:nvGrpSpPr>
              <p:cNvPr id="8" name="Group 7"/>
              <p:cNvGrpSpPr/>
              <p:nvPr/>
            </p:nvGrpSpPr>
            <p:grpSpPr>
              <a:xfrm>
                <a:off x="2656936" y="2130722"/>
                <a:ext cx="4899803" cy="2415397"/>
                <a:chOff x="3441940" y="2544792"/>
                <a:chExt cx="189781" cy="2415397"/>
              </a:xfrm>
            </p:grpSpPr>
            <p:cxnSp>
              <p:nvCxnSpPr>
                <p:cNvPr id="7" name="Straight Connector 6"/>
                <p:cNvCxnSpPr/>
                <p:nvPr/>
              </p:nvCxnSpPr>
              <p:spPr>
                <a:xfrm>
                  <a:off x="3441940" y="4442604"/>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41940" y="3424687"/>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41940" y="3053751"/>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41940" y="2863970"/>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41940" y="2544792"/>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41940" y="4960189"/>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582618" y="1919024"/>
                <a:ext cx="1314524" cy="2862322"/>
              </a:xfrm>
              <a:prstGeom prst="rect">
                <a:avLst/>
              </a:prstGeom>
              <a:noFill/>
            </p:spPr>
            <p:txBody>
              <a:bodyPr wrap="square" rtlCol="0">
                <a:spAutoFit/>
              </a:bodyPr>
              <a:lstStyle/>
              <a:p>
                <a:r>
                  <a:rPr lang="en-US" dirty="0">
                    <a:solidFill>
                      <a:srgbClr val="FF0000"/>
                    </a:solidFill>
                  </a:rPr>
                  <a:t>Hs from </a:t>
                </a:r>
                <a:r>
                  <a:rPr lang="en-US" dirty="0" err="1">
                    <a:solidFill>
                      <a:srgbClr val="FF0000"/>
                    </a:solidFill>
                  </a:rPr>
                  <a:t>resX</a:t>
                </a:r>
                <a:r>
                  <a:rPr lang="en-US" dirty="0">
                    <a:solidFill>
                      <a:srgbClr val="FF0000"/>
                    </a:solidFill>
                  </a:rPr>
                  <a:t>, resX-1..4, resX+1..4, and residues located far in sequence but  close in structure</a:t>
                </a:r>
              </a:p>
            </p:txBody>
          </p:sp>
        </p:grpSp>
        <p:sp>
          <p:nvSpPr>
            <p:cNvPr id="15" name="TextBox 14">
              <a:extLst>
                <a:ext uri="{FF2B5EF4-FFF2-40B4-BE49-F238E27FC236}">
                  <a16:creationId xmlns:a16="http://schemas.microsoft.com/office/drawing/2014/main" id="{522071D8-4DB9-4339-A20F-9E6BCD7A139D}"/>
                </a:ext>
              </a:extLst>
            </p:cNvPr>
            <p:cNvSpPr txBox="1"/>
            <p:nvPr/>
          </p:nvSpPr>
          <p:spPr>
            <a:xfrm>
              <a:off x="3785733" y="5887442"/>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sp>
          <p:nvSpPr>
            <p:cNvPr id="17" name="TextBox 16">
              <a:extLst>
                <a:ext uri="{FF2B5EF4-FFF2-40B4-BE49-F238E27FC236}">
                  <a16:creationId xmlns:a16="http://schemas.microsoft.com/office/drawing/2014/main" id="{45A4CD97-B21A-453C-8187-E5B7C5F89C8B}"/>
                </a:ext>
              </a:extLst>
            </p:cNvPr>
            <p:cNvSpPr txBox="1"/>
            <p:nvPr/>
          </p:nvSpPr>
          <p:spPr>
            <a:xfrm rot="5400000">
              <a:off x="7069743" y="3797661"/>
              <a:ext cx="1132680" cy="369332"/>
            </a:xfrm>
            <a:prstGeom prst="rect">
              <a:avLst/>
            </a:prstGeom>
            <a:noFill/>
          </p:spPr>
          <p:txBody>
            <a:bodyPr wrap="square" rtlCol="0">
              <a:spAutoFit/>
            </a:bodyPr>
            <a:lstStyle/>
            <a:p>
              <a:r>
                <a:rPr lang="en-US" b="1" baseline="30000" dirty="0"/>
                <a:t>1</a:t>
              </a:r>
              <a:r>
                <a:rPr lang="en-US" b="1" dirty="0"/>
                <a:t>H (ppm)</a:t>
              </a:r>
              <a:endParaRPr lang="LID4096" b="1" dirty="0"/>
            </a:p>
          </p:txBody>
        </p:sp>
        <p:grpSp>
          <p:nvGrpSpPr>
            <p:cNvPr id="39" name="Group 38">
              <a:extLst>
                <a:ext uri="{FF2B5EF4-FFF2-40B4-BE49-F238E27FC236}">
                  <a16:creationId xmlns:a16="http://schemas.microsoft.com/office/drawing/2014/main" id="{3DE2F34E-C81A-4087-8B60-5DFA98D295E3}"/>
                </a:ext>
              </a:extLst>
            </p:cNvPr>
            <p:cNvGrpSpPr/>
            <p:nvPr/>
          </p:nvGrpSpPr>
          <p:grpSpPr>
            <a:xfrm>
              <a:off x="2563831" y="1967550"/>
              <a:ext cx="6447240" cy="4323729"/>
              <a:chOff x="2449902" y="1790794"/>
              <a:chExt cx="6447240" cy="4323729"/>
            </a:xfrm>
          </p:grpSpPr>
          <p:cxnSp>
            <p:nvCxnSpPr>
              <p:cNvPr id="40" name="Straight Connector 39">
                <a:extLst>
                  <a:ext uri="{FF2B5EF4-FFF2-40B4-BE49-F238E27FC236}">
                    <a16:creationId xmlns:a16="http://schemas.microsoft.com/office/drawing/2014/main" id="{2590EA5F-D761-4115-B031-B98E31FD3770}"/>
                  </a:ext>
                </a:extLst>
              </p:cNvPr>
              <p:cNvCxnSpPr/>
              <p:nvPr/>
            </p:nvCxnSpPr>
            <p:spPr>
              <a:xfrm flipV="1">
                <a:off x="2717862" y="1790794"/>
                <a:ext cx="0" cy="391989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AD7690C-3F05-4025-A6E8-E207D6D073D6}"/>
                  </a:ext>
                </a:extLst>
              </p:cNvPr>
              <p:cNvSpPr txBox="1"/>
              <p:nvPr/>
            </p:nvSpPr>
            <p:spPr>
              <a:xfrm>
                <a:off x="2449902" y="5745191"/>
                <a:ext cx="1138686" cy="369332"/>
              </a:xfrm>
              <a:prstGeom prst="rect">
                <a:avLst/>
              </a:prstGeom>
              <a:noFill/>
            </p:spPr>
            <p:txBody>
              <a:bodyPr wrap="square" rtlCol="0">
                <a:spAutoFit/>
              </a:bodyPr>
              <a:lstStyle/>
              <a:p>
                <a:r>
                  <a:rPr lang="en-US" dirty="0">
                    <a:solidFill>
                      <a:srgbClr val="FF0000"/>
                    </a:solidFill>
                  </a:rPr>
                  <a:t>HN </a:t>
                </a:r>
                <a:r>
                  <a:rPr lang="en-US" dirty="0" err="1">
                    <a:solidFill>
                      <a:srgbClr val="FF0000"/>
                    </a:solidFill>
                  </a:rPr>
                  <a:t>resX</a:t>
                </a:r>
                <a:endParaRPr lang="en-US" dirty="0">
                  <a:solidFill>
                    <a:srgbClr val="FF0000"/>
                  </a:solidFill>
                </a:endParaRPr>
              </a:p>
            </p:txBody>
          </p:sp>
          <p:grpSp>
            <p:nvGrpSpPr>
              <p:cNvPr id="42" name="Group 41">
                <a:extLst>
                  <a:ext uri="{FF2B5EF4-FFF2-40B4-BE49-F238E27FC236}">
                    <a16:creationId xmlns:a16="http://schemas.microsoft.com/office/drawing/2014/main" id="{EF4E8C5E-208A-4D11-8705-9E3B2B466C63}"/>
                  </a:ext>
                </a:extLst>
              </p:cNvPr>
              <p:cNvGrpSpPr/>
              <p:nvPr/>
            </p:nvGrpSpPr>
            <p:grpSpPr>
              <a:xfrm>
                <a:off x="2656936" y="2130722"/>
                <a:ext cx="4899803" cy="2415397"/>
                <a:chOff x="3441940" y="2544792"/>
                <a:chExt cx="189781" cy="2415397"/>
              </a:xfrm>
            </p:grpSpPr>
            <p:cxnSp>
              <p:nvCxnSpPr>
                <p:cNvPr id="44" name="Straight Connector 43">
                  <a:extLst>
                    <a:ext uri="{FF2B5EF4-FFF2-40B4-BE49-F238E27FC236}">
                      <a16:creationId xmlns:a16="http://schemas.microsoft.com/office/drawing/2014/main" id="{FCB68E72-6C1D-4E85-BDA4-CB2D3A53B72F}"/>
                    </a:ext>
                  </a:extLst>
                </p:cNvPr>
                <p:cNvCxnSpPr/>
                <p:nvPr/>
              </p:nvCxnSpPr>
              <p:spPr>
                <a:xfrm>
                  <a:off x="3441940" y="4442604"/>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DAEFD37-231A-49B6-A1A5-C106630D6AA9}"/>
                    </a:ext>
                  </a:extLst>
                </p:cNvPr>
                <p:cNvCxnSpPr/>
                <p:nvPr/>
              </p:nvCxnSpPr>
              <p:spPr>
                <a:xfrm>
                  <a:off x="3441940" y="3424687"/>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F955F3B-200C-49B2-A853-8E212EEA5F38}"/>
                    </a:ext>
                  </a:extLst>
                </p:cNvPr>
                <p:cNvCxnSpPr/>
                <p:nvPr/>
              </p:nvCxnSpPr>
              <p:spPr>
                <a:xfrm>
                  <a:off x="3441940" y="3053751"/>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9D331A-0159-4779-A974-5FAA20362EBA}"/>
                    </a:ext>
                  </a:extLst>
                </p:cNvPr>
                <p:cNvCxnSpPr/>
                <p:nvPr/>
              </p:nvCxnSpPr>
              <p:spPr>
                <a:xfrm>
                  <a:off x="3441940" y="2863970"/>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C24253-3464-46AB-95AD-C4E7FED88A6E}"/>
                    </a:ext>
                  </a:extLst>
                </p:cNvPr>
                <p:cNvCxnSpPr/>
                <p:nvPr/>
              </p:nvCxnSpPr>
              <p:spPr>
                <a:xfrm>
                  <a:off x="3441940" y="2544792"/>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CEF42B9-B6AE-4C07-A68C-3820443A469B}"/>
                    </a:ext>
                  </a:extLst>
                </p:cNvPr>
                <p:cNvCxnSpPr/>
                <p:nvPr/>
              </p:nvCxnSpPr>
              <p:spPr>
                <a:xfrm>
                  <a:off x="3441940" y="4960189"/>
                  <a:ext cx="18978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9A22C77A-B6B4-4C78-9591-D813ADD309E3}"/>
                  </a:ext>
                </a:extLst>
              </p:cNvPr>
              <p:cNvSpPr txBox="1"/>
              <p:nvPr/>
            </p:nvSpPr>
            <p:spPr>
              <a:xfrm>
                <a:off x="7582618" y="1919024"/>
                <a:ext cx="1314524" cy="2862322"/>
              </a:xfrm>
              <a:prstGeom prst="rect">
                <a:avLst/>
              </a:prstGeom>
              <a:noFill/>
            </p:spPr>
            <p:txBody>
              <a:bodyPr wrap="square" rtlCol="0">
                <a:spAutoFit/>
              </a:bodyPr>
              <a:lstStyle/>
              <a:p>
                <a:r>
                  <a:rPr lang="en-US" dirty="0">
                    <a:solidFill>
                      <a:srgbClr val="FF0000"/>
                    </a:solidFill>
                  </a:rPr>
                  <a:t>Hs from </a:t>
                </a:r>
                <a:r>
                  <a:rPr lang="en-US" dirty="0" err="1">
                    <a:solidFill>
                      <a:srgbClr val="FF0000"/>
                    </a:solidFill>
                  </a:rPr>
                  <a:t>resX</a:t>
                </a:r>
                <a:r>
                  <a:rPr lang="en-US" dirty="0">
                    <a:solidFill>
                      <a:srgbClr val="FF0000"/>
                    </a:solidFill>
                  </a:rPr>
                  <a:t>, resX-1..4, resX+1..4, and residues located far in sequence but  close in structure</a:t>
                </a:r>
              </a:p>
            </p:txBody>
          </p:sp>
        </p:grpSp>
        <p:grpSp>
          <p:nvGrpSpPr>
            <p:cNvPr id="4" name="Group 3">
              <a:extLst>
                <a:ext uri="{FF2B5EF4-FFF2-40B4-BE49-F238E27FC236}">
                  <a16:creationId xmlns:a16="http://schemas.microsoft.com/office/drawing/2014/main" id="{504D074D-EC1E-4526-A94A-154D0430D544}"/>
                </a:ext>
              </a:extLst>
            </p:cNvPr>
            <p:cNvGrpSpPr/>
            <p:nvPr/>
          </p:nvGrpSpPr>
          <p:grpSpPr>
            <a:xfrm>
              <a:off x="8624608" y="3997944"/>
              <a:ext cx="2343168" cy="2521355"/>
              <a:chOff x="8917970" y="4154808"/>
              <a:chExt cx="2343168" cy="2521355"/>
            </a:xfrm>
          </p:grpSpPr>
          <p:pic>
            <p:nvPicPr>
              <p:cNvPr id="18" name="Picture 17">
                <a:extLst>
                  <a:ext uri="{FF2B5EF4-FFF2-40B4-BE49-F238E27FC236}">
                    <a16:creationId xmlns:a16="http://schemas.microsoft.com/office/drawing/2014/main" id="{62D26420-A546-4251-9DCD-A14B3F45EDF3}"/>
                  </a:ext>
                </a:extLst>
              </p:cNvPr>
              <p:cNvPicPr>
                <a:picLocks noChangeAspect="1"/>
              </p:cNvPicPr>
              <p:nvPr/>
            </p:nvPicPr>
            <p:blipFill rotWithShape="1">
              <a:blip r:embed="rId3"/>
              <a:srcRect r="29867"/>
              <a:stretch/>
            </p:blipFill>
            <p:spPr>
              <a:xfrm>
                <a:off x="8917970" y="5317789"/>
                <a:ext cx="850969" cy="1184341"/>
              </a:xfrm>
              <a:prstGeom prst="rect">
                <a:avLst/>
              </a:prstGeom>
            </p:spPr>
          </p:pic>
          <p:sp>
            <p:nvSpPr>
              <p:cNvPr id="19" name="Freeform: Shape 18">
                <a:extLst>
                  <a:ext uri="{FF2B5EF4-FFF2-40B4-BE49-F238E27FC236}">
                    <a16:creationId xmlns:a16="http://schemas.microsoft.com/office/drawing/2014/main" id="{8CA82929-88CE-4EE2-95B4-2B8B7EE74A7D}"/>
                  </a:ext>
                </a:extLst>
              </p:cNvPr>
              <p:cNvSpPr/>
              <p:nvPr/>
            </p:nvSpPr>
            <p:spPr>
              <a:xfrm>
                <a:off x="9139927" y="6477544"/>
                <a:ext cx="266553" cy="122797"/>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0" name="Freeform: Shape 19">
                <a:extLst>
                  <a:ext uri="{FF2B5EF4-FFF2-40B4-BE49-F238E27FC236}">
                    <a16:creationId xmlns:a16="http://schemas.microsoft.com/office/drawing/2014/main" id="{94A16417-BD2F-4147-A4A0-51768B2BC5DE}"/>
                  </a:ext>
                </a:extLst>
              </p:cNvPr>
              <p:cNvSpPr/>
              <p:nvPr/>
            </p:nvSpPr>
            <p:spPr>
              <a:xfrm rot="16441689">
                <a:off x="9128157" y="5889994"/>
                <a:ext cx="556644" cy="338533"/>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Lst>
                <a:ahLst/>
                <a:cxnLst>
                  <a:cxn ang="0">
                    <a:pos x="connsiteX0" y="connsiteY0"/>
                  </a:cxn>
                  <a:cxn ang="0">
                    <a:pos x="connsiteX1" y="connsiteY1"/>
                  </a:cxn>
                  <a:cxn ang="0">
                    <a:pos x="connsiteX2" y="connsiteY2"/>
                  </a:cxn>
                </a:cxnLst>
                <a:rect l="l" t="t" r="r" b="b"/>
                <a:pathLst>
                  <a:path w="360122" h="1216660">
                    <a:moveTo>
                      <a:pt x="0" y="860766"/>
                    </a:moveTo>
                    <a:cubicBezTo>
                      <a:pt x="67917" y="1023105"/>
                      <a:pt x="148702" y="1322279"/>
                      <a:pt x="208722" y="1178818"/>
                    </a:cubicBezTo>
                    <a:cubicBezTo>
                      <a:pt x="268742" y="1035357"/>
                      <a:pt x="336943" y="459763"/>
                      <a:pt x="360122" y="1"/>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1" name="Freeform: Shape 20">
                <a:extLst>
                  <a:ext uri="{FF2B5EF4-FFF2-40B4-BE49-F238E27FC236}">
                    <a16:creationId xmlns:a16="http://schemas.microsoft.com/office/drawing/2014/main" id="{6DE9C2F3-6F4C-424B-AD6C-D95BB4498373}"/>
                  </a:ext>
                </a:extLst>
              </p:cNvPr>
              <p:cNvSpPr/>
              <p:nvPr/>
            </p:nvSpPr>
            <p:spPr>
              <a:xfrm rot="5400000">
                <a:off x="8939194" y="5490173"/>
                <a:ext cx="266553" cy="122797"/>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nvGrpSpPr>
              <p:cNvPr id="22" name="Group 21">
                <a:extLst>
                  <a:ext uri="{FF2B5EF4-FFF2-40B4-BE49-F238E27FC236}">
                    <a16:creationId xmlns:a16="http://schemas.microsoft.com/office/drawing/2014/main" id="{5C2E8208-C54C-4D4E-ABEF-0B92C488D623}"/>
                  </a:ext>
                </a:extLst>
              </p:cNvPr>
              <p:cNvGrpSpPr/>
              <p:nvPr/>
            </p:nvGrpSpPr>
            <p:grpSpPr>
              <a:xfrm>
                <a:off x="9737271" y="5317789"/>
                <a:ext cx="1182687" cy="1282552"/>
                <a:chOff x="492157" y="2357119"/>
                <a:chExt cx="1940386" cy="2104231"/>
              </a:xfrm>
            </p:grpSpPr>
            <p:pic>
              <p:nvPicPr>
                <p:cNvPr id="23" name="Picture 22">
                  <a:extLst>
                    <a:ext uri="{FF2B5EF4-FFF2-40B4-BE49-F238E27FC236}">
                      <a16:creationId xmlns:a16="http://schemas.microsoft.com/office/drawing/2014/main" id="{080257D0-B551-4008-86F6-F973459F4F21}"/>
                    </a:ext>
                  </a:extLst>
                </p:cNvPr>
                <p:cNvPicPr>
                  <a:picLocks noChangeAspect="1"/>
                </p:cNvPicPr>
                <p:nvPr/>
              </p:nvPicPr>
              <p:blipFill rotWithShape="1">
                <a:blip r:embed="rId3"/>
                <a:srcRect l="2528"/>
                <a:stretch/>
              </p:blipFill>
              <p:spPr>
                <a:xfrm>
                  <a:off x="492157" y="2357119"/>
                  <a:ext cx="1940386" cy="1943100"/>
                </a:xfrm>
                <a:prstGeom prst="rect">
                  <a:avLst/>
                </a:prstGeom>
              </p:spPr>
            </p:pic>
            <p:sp>
              <p:nvSpPr>
                <p:cNvPr id="24" name="Freeform: Shape 23">
                  <a:extLst>
                    <a:ext uri="{FF2B5EF4-FFF2-40B4-BE49-F238E27FC236}">
                      <a16:creationId xmlns:a16="http://schemas.microsoft.com/office/drawing/2014/main" id="{542EFEDC-E118-482C-932F-950766FCDD31}"/>
                    </a:ext>
                  </a:extLst>
                </p:cNvPr>
                <p:cNvSpPr/>
                <p:nvPr/>
              </p:nvSpPr>
              <p:spPr>
                <a:xfrm>
                  <a:off x="805973" y="4259882"/>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5" name="Freeform: Shape 24">
                  <a:extLst>
                    <a:ext uri="{FF2B5EF4-FFF2-40B4-BE49-F238E27FC236}">
                      <a16:creationId xmlns:a16="http://schemas.microsoft.com/office/drawing/2014/main" id="{B8C3E25E-373C-484E-A40D-AFB96490E9D6}"/>
                    </a:ext>
                  </a:extLst>
                </p:cNvPr>
                <p:cNvSpPr/>
                <p:nvPr/>
              </p:nvSpPr>
              <p:spPr>
                <a:xfrm rot="16441689">
                  <a:off x="786663" y="3295912"/>
                  <a:ext cx="913264" cy="555418"/>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Lst>
                  <a:ahLst/>
                  <a:cxnLst>
                    <a:cxn ang="0">
                      <a:pos x="connsiteX0" y="connsiteY0"/>
                    </a:cxn>
                    <a:cxn ang="0">
                      <a:pos x="connsiteX1" y="connsiteY1"/>
                    </a:cxn>
                    <a:cxn ang="0">
                      <a:pos x="connsiteX2" y="connsiteY2"/>
                    </a:cxn>
                  </a:cxnLst>
                  <a:rect l="l" t="t" r="r" b="b"/>
                  <a:pathLst>
                    <a:path w="360122" h="1216660">
                      <a:moveTo>
                        <a:pt x="0" y="860766"/>
                      </a:moveTo>
                      <a:cubicBezTo>
                        <a:pt x="67917" y="1023105"/>
                        <a:pt x="148702" y="1322279"/>
                        <a:pt x="208722" y="1178818"/>
                      </a:cubicBezTo>
                      <a:cubicBezTo>
                        <a:pt x="268742" y="1035357"/>
                        <a:pt x="336943" y="459763"/>
                        <a:pt x="360122" y="1"/>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6" name="Freeform: Shape 25">
                  <a:extLst>
                    <a:ext uri="{FF2B5EF4-FFF2-40B4-BE49-F238E27FC236}">
                      <a16:creationId xmlns:a16="http://schemas.microsoft.com/office/drawing/2014/main" id="{B2C86914-B9B6-4BEE-8B22-F4BDD3A039D4}"/>
                    </a:ext>
                  </a:extLst>
                </p:cNvPr>
                <p:cNvSpPr/>
                <p:nvPr/>
              </p:nvSpPr>
              <p:spPr>
                <a:xfrm rot="5400000">
                  <a:off x="476639" y="2639942"/>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sp>
            <p:nvSpPr>
              <p:cNvPr id="27" name="Freeform: Shape 26">
                <a:extLst>
                  <a:ext uri="{FF2B5EF4-FFF2-40B4-BE49-F238E27FC236}">
                    <a16:creationId xmlns:a16="http://schemas.microsoft.com/office/drawing/2014/main" id="{C34EF384-390B-4770-9596-1A77A8359198}"/>
                  </a:ext>
                </a:extLst>
              </p:cNvPr>
              <p:cNvSpPr/>
              <p:nvPr/>
            </p:nvSpPr>
            <p:spPr>
              <a:xfrm rot="16441689">
                <a:off x="9444620" y="5552539"/>
                <a:ext cx="515202" cy="927062"/>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8" name="Freeform: Shape 27">
                <a:extLst>
                  <a:ext uri="{FF2B5EF4-FFF2-40B4-BE49-F238E27FC236}">
                    <a16:creationId xmlns:a16="http://schemas.microsoft.com/office/drawing/2014/main" id="{39025796-87C6-4312-80D6-AA06661A1E90}"/>
                  </a:ext>
                </a:extLst>
              </p:cNvPr>
              <p:cNvSpPr/>
              <p:nvPr/>
            </p:nvSpPr>
            <p:spPr>
              <a:xfrm rot="16200000">
                <a:off x="9548470" y="5372177"/>
                <a:ext cx="45719" cy="671186"/>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29" name="Freeform: Shape 28">
                <a:extLst>
                  <a:ext uri="{FF2B5EF4-FFF2-40B4-BE49-F238E27FC236}">
                    <a16:creationId xmlns:a16="http://schemas.microsoft.com/office/drawing/2014/main" id="{4CAC5F63-4624-4C75-951C-BA6C2FD62CA2}"/>
                  </a:ext>
                </a:extLst>
              </p:cNvPr>
              <p:cNvSpPr/>
              <p:nvPr/>
            </p:nvSpPr>
            <p:spPr>
              <a:xfrm rot="15908129">
                <a:off x="9529926" y="4986319"/>
                <a:ext cx="93099" cy="784900"/>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1" name="Freeform: Shape 30">
                <a:extLst>
                  <a:ext uri="{FF2B5EF4-FFF2-40B4-BE49-F238E27FC236}">
                    <a16:creationId xmlns:a16="http://schemas.microsoft.com/office/drawing/2014/main" id="{CD9C6969-4E08-475C-A4E5-2CBAA91BE051}"/>
                  </a:ext>
                </a:extLst>
              </p:cNvPr>
              <p:cNvSpPr/>
              <p:nvPr/>
            </p:nvSpPr>
            <p:spPr>
              <a:xfrm>
                <a:off x="9124653" y="6477545"/>
                <a:ext cx="850969" cy="188140"/>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2" name="Freeform: Shape 31">
                <a:extLst>
                  <a:ext uri="{FF2B5EF4-FFF2-40B4-BE49-F238E27FC236}">
                    <a16:creationId xmlns:a16="http://schemas.microsoft.com/office/drawing/2014/main" id="{5BB7F494-FB88-4871-BD7A-94CD95C3772A}"/>
                  </a:ext>
                </a:extLst>
              </p:cNvPr>
              <p:cNvSpPr/>
              <p:nvPr/>
            </p:nvSpPr>
            <p:spPr>
              <a:xfrm>
                <a:off x="9406479" y="6481982"/>
                <a:ext cx="850969" cy="188140"/>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3" name="Freeform: Shape 32">
                <a:extLst>
                  <a:ext uri="{FF2B5EF4-FFF2-40B4-BE49-F238E27FC236}">
                    <a16:creationId xmlns:a16="http://schemas.microsoft.com/office/drawing/2014/main" id="{9925DB8C-9333-4504-8F22-1D797436D4A4}"/>
                  </a:ext>
                </a:extLst>
              </p:cNvPr>
              <p:cNvSpPr/>
              <p:nvPr/>
            </p:nvSpPr>
            <p:spPr>
              <a:xfrm>
                <a:off x="9155828" y="6488023"/>
                <a:ext cx="1069953" cy="188140"/>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33C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nvGrpSpPr>
              <p:cNvPr id="34" name="Group 33">
                <a:extLst>
                  <a:ext uri="{FF2B5EF4-FFF2-40B4-BE49-F238E27FC236}">
                    <a16:creationId xmlns:a16="http://schemas.microsoft.com/office/drawing/2014/main" id="{B1196136-F546-40FB-8394-4374E568A0DD}"/>
                  </a:ext>
                </a:extLst>
              </p:cNvPr>
              <p:cNvGrpSpPr/>
              <p:nvPr/>
            </p:nvGrpSpPr>
            <p:grpSpPr>
              <a:xfrm rot="17842980">
                <a:off x="10028518" y="4104876"/>
                <a:ext cx="1182687" cy="1282552"/>
                <a:chOff x="492157" y="2357119"/>
                <a:chExt cx="1940386" cy="2104231"/>
              </a:xfrm>
            </p:grpSpPr>
            <p:pic>
              <p:nvPicPr>
                <p:cNvPr id="35" name="Picture 34">
                  <a:extLst>
                    <a:ext uri="{FF2B5EF4-FFF2-40B4-BE49-F238E27FC236}">
                      <a16:creationId xmlns:a16="http://schemas.microsoft.com/office/drawing/2014/main" id="{CD21CB79-8829-4178-B00D-7FB8B03B356A}"/>
                    </a:ext>
                  </a:extLst>
                </p:cNvPr>
                <p:cNvPicPr>
                  <a:picLocks noChangeAspect="1"/>
                </p:cNvPicPr>
                <p:nvPr/>
              </p:nvPicPr>
              <p:blipFill rotWithShape="1">
                <a:blip r:embed="rId3"/>
                <a:srcRect l="2528"/>
                <a:stretch/>
              </p:blipFill>
              <p:spPr>
                <a:xfrm>
                  <a:off x="492157" y="2357119"/>
                  <a:ext cx="1940386" cy="1943100"/>
                </a:xfrm>
                <a:prstGeom prst="rect">
                  <a:avLst/>
                </a:prstGeom>
              </p:spPr>
            </p:pic>
            <p:sp>
              <p:nvSpPr>
                <p:cNvPr id="36" name="Freeform: Shape 35">
                  <a:extLst>
                    <a:ext uri="{FF2B5EF4-FFF2-40B4-BE49-F238E27FC236}">
                      <a16:creationId xmlns:a16="http://schemas.microsoft.com/office/drawing/2014/main" id="{F49A7EC3-8E51-4A3C-8B68-629BB750CBAF}"/>
                    </a:ext>
                  </a:extLst>
                </p:cNvPr>
                <p:cNvSpPr/>
                <p:nvPr/>
              </p:nvSpPr>
              <p:spPr>
                <a:xfrm>
                  <a:off x="805973" y="4259882"/>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7" name="Freeform: Shape 36">
                  <a:extLst>
                    <a:ext uri="{FF2B5EF4-FFF2-40B4-BE49-F238E27FC236}">
                      <a16:creationId xmlns:a16="http://schemas.microsoft.com/office/drawing/2014/main" id="{5968F990-1B58-4096-BC39-49C5F25ED112}"/>
                    </a:ext>
                  </a:extLst>
                </p:cNvPr>
                <p:cNvSpPr/>
                <p:nvPr/>
              </p:nvSpPr>
              <p:spPr>
                <a:xfrm rot="16441689">
                  <a:off x="786663" y="3295912"/>
                  <a:ext cx="913264" cy="555418"/>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Lst>
                  <a:ahLst/>
                  <a:cxnLst>
                    <a:cxn ang="0">
                      <a:pos x="connsiteX0" y="connsiteY0"/>
                    </a:cxn>
                    <a:cxn ang="0">
                      <a:pos x="connsiteX1" y="connsiteY1"/>
                    </a:cxn>
                    <a:cxn ang="0">
                      <a:pos x="connsiteX2" y="connsiteY2"/>
                    </a:cxn>
                  </a:cxnLst>
                  <a:rect l="l" t="t" r="r" b="b"/>
                  <a:pathLst>
                    <a:path w="360122" h="1216660">
                      <a:moveTo>
                        <a:pt x="0" y="860766"/>
                      </a:moveTo>
                      <a:cubicBezTo>
                        <a:pt x="67917" y="1023105"/>
                        <a:pt x="148702" y="1322279"/>
                        <a:pt x="208722" y="1178818"/>
                      </a:cubicBezTo>
                      <a:cubicBezTo>
                        <a:pt x="268742" y="1035357"/>
                        <a:pt x="336943" y="459763"/>
                        <a:pt x="360122" y="1"/>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38" name="Freeform: Shape 37">
                  <a:extLst>
                    <a:ext uri="{FF2B5EF4-FFF2-40B4-BE49-F238E27FC236}">
                      <a16:creationId xmlns:a16="http://schemas.microsoft.com/office/drawing/2014/main" id="{1A6A0DE9-24B7-4F82-854A-8C6B7FD97728}"/>
                    </a:ext>
                  </a:extLst>
                </p:cNvPr>
                <p:cNvSpPr/>
                <p:nvPr/>
              </p:nvSpPr>
              <p:spPr>
                <a:xfrm rot="5400000">
                  <a:off x="476639" y="2639942"/>
                  <a:ext cx="437322" cy="201468"/>
                </a:xfrm>
                <a:custGeom>
                  <a:avLst/>
                  <a:gdLst>
                    <a:gd name="connsiteX0" fmla="*/ 0 w 437322"/>
                    <a:gd name="connsiteY0" fmla="*/ 39757 h 358005"/>
                    <a:gd name="connsiteX1" fmla="*/ 208722 w 437322"/>
                    <a:gd name="connsiteY1" fmla="*/ 357809 h 358005"/>
                    <a:gd name="connsiteX2" fmla="*/ 437322 w 437322"/>
                    <a:gd name="connsiteY2" fmla="*/ 0 h 358005"/>
                  </a:gdLst>
                  <a:ahLst/>
                  <a:cxnLst>
                    <a:cxn ang="0">
                      <a:pos x="connsiteX0" y="connsiteY0"/>
                    </a:cxn>
                    <a:cxn ang="0">
                      <a:pos x="connsiteX1" y="connsiteY1"/>
                    </a:cxn>
                    <a:cxn ang="0">
                      <a:pos x="connsiteX2" y="connsiteY2"/>
                    </a:cxn>
                  </a:cxnLst>
                  <a:rect l="l" t="t" r="r" b="b"/>
                  <a:pathLst>
                    <a:path w="437322" h="358005">
                      <a:moveTo>
                        <a:pt x="0" y="39757"/>
                      </a:moveTo>
                      <a:cubicBezTo>
                        <a:pt x="67917" y="202096"/>
                        <a:pt x="135835" y="364435"/>
                        <a:pt x="208722" y="357809"/>
                      </a:cubicBezTo>
                      <a:cubicBezTo>
                        <a:pt x="281609" y="351183"/>
                        <a:pt x="359465" y="175591"/>
                        <a:pt x="437322" y="0"/>
                      </a:cubicBezTo>
                    </a:path>
                  </a:pathLst>
                </a:cu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sp>
            <p:nvSpPr>
              <p:cNvPr id="51" name="Freeform: Shape 50">
                <a:extLst>
                  <a:ext uri="{FF2B5EF4-FFF2-40B4-BE49-F238E27FC236}">
                    <a16:creationId xmlns:a16="http://schemas.microsoft.com/office/drawing/2014/main" id="{BD42AEB7-6C01-44A0-BBA1-AA27EB7F95D1}"/>
                  </a:ext>
                </a:extLst>
              </p:cNvPr>
              <p:cNvSpPr/>
              <p:nvPr/>
            </p:nvSpPr>
            <p:spPr>
              <a:xfrm rot="13630366">
                <a:off x="9500503" y="4675370"/>
                <a:ext cx="93099" cy="784900"/>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58" name="Freeform: Shape 57">
                <a:extLst>
                  <a:ext uri="{FF2B5EF4-FFF2-40B4-BE49-F238E27FC236}">
                    <a16:creationId xmlns:a16="http://schemas.microsoft.com/office/drawing/2014/main" id="{68D875F3-2AA3-4E2C-BCD3-258BDBDA58B3}"/>
                  </a:ext>
                </a:extLst>
              </p:cNvPr>
              <p:cNvSpPr/>
              <p:nvPr/>
            </p:nvSpPr>
            <p:spPr>
              <a:xfrm rot="13630366" flipH="1">
                <a:off x="10050495" y="4962665"/>
                <a:ext cx="96265" cy="431350"/>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59" name="Freeform: Shape 58">
                <a:extLst>
                  <a:ext uri="{FF2B5EF4-FFF2-40B4-BE49-F238E27FC236}">
                    <a16:creationId xmlns:a16="http://schemas.microsoft.com/office/drawing/2014/main" id="{49967750-13B8-4451-AB0D-36D4D9D9FBEA}"/>
                  </a:ext>
                </a:extLst>
              </p:cNvPr>
              <p:cNvSpPr/>
              <p:nvPr/>
            </p:nvSpPr>
            <p:spPr>
              <a:xfrm rot="13630366" flipH="1">
                <a:off x="9793885" y="4937907"/>
                <a:ext cx="352693" cy="341371"/>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60" name="Freeform: Shape 59">
                <a:extLst>
                  <a:ext uri="{FF2B5EF4-FFF2-40B4-BE49-F238E27FC236}">
                    <a16:creationId xmlns:a16="http://schemas.microsoft.com/office/drawing/2014/main" id="{C33782AF-BF5B-43E7-B984-5F6A2D6B9D0A}"/>
                  </a:ext>
                </a:extLst>
              </p:cNvPr>
              <p:cNvSpPr/>
              <p:nvPr/>
            </p:nvSpPr>
            <p:spPr>
              <a:xfrm rot="13630366">
                <a:off x="9528439" y="4752565"/>
                <a:ext cx="395995" cy="841742"/>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62" name="Freeform: Shape 61">
                <a:extLst>
                  <a:ext uri="{FF2B5EF4-FFF2-40B4-BE49-F238E27FC236}">
                    <a16:creationId xmlns:a16="http://schemas.microsoft.com/office/drawing/2014/main" id="{CA960237-A75D-486E-B54F-7007591164F5}"/>
                  </a:ext>
                </a:extLst>
              </p:cNvPr>
              <p:cNvSpPr/>
              <p:nvPr/>
            </p:nvSpPr>
            <p:spPr>
              <a:xfrm rot="2838386">
                <a:off x="10314878" y="5160027"/>
                <a:ext cx="203837" cy="741848"/>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sp>
            <p:nvSpPr>
              <p:cNvPr id="69" name="Freeform: Shape 68">
                <a:extLst>
                  <a:ext uri="{FF2B5EF4-FFF2-40B4-BE49-F238E27FC236}">
                    <a16:creationId xmlns:a16="http://schemas.microsoft.com/office/drawing/2014/main" id="{C368B262-8238-4AB6-9FC9-D0BC6989CA4A}"/>
                  </a:ext>
                </a:extLst>
              </p:cNvPr>
              <p:cNvSpPr/>
              <p:nvPr/>
            </p:nvSpPr>
            <p:spPr>
              <a:xfrm rot="2838386">
                <a:off x="10205498" y="5068929"/>
                <a:ext cx="386550" cy="622327"/>
              </a:xfrm>
              <a:custGeom>
                <a:avLst/>
                <a:gdLst>
                  <a:gd name="connsiteX0" fmla="*/ 0 w 437322"/>
                  <a:gd name="connsiteY0" fmla="*/ 39757 h 358005"/>
                  <a:gd name="connsiteX1" fmla="*/ 208722 w 437322"/>
                  <a:gd name="connsiteY1" fmla="*/ 357809 h 358005"/>
                  <a:gd name="connsiteX2" fmla="*/ 437322 w 437322"/>
                  <a:gd name="connsiteY2" fmla="*/ 0 h 358005"/>
                  <a:gd name="connsiteX0" fmla="*/ 0 w 360122"/>
                  <a:gd name="connsiteY0" fmla="*/ 860766 h 1216660"/>
                  <a:gd name="connsiteX1" fmla="*/ 208722 w 360122"/>
                  <a:gd name="connsiteY1" fmla="*/ 1178818 h 1216660"/>
                  <a:gd name="connsiteX2" fmla="*/ 360122 w 360122"/>
                  <a:gd name="connsiteY2" fmla="*/ 1 h 1216660"/>
                  <a:gd name="connsiteX0" fmla="*/ 0 w 360122"/>
                  <a:gd name="connsiteY0" fmla="*/ 860766 h 1216660"/>
                  <a:gd name="connsiteX1" fmla="*/ 208722 w 360122"/>
                  <a:gd name="connsiteY1" fmla="*/ 1178818 h 1216660"/>
                  <a:gd name="connsiteX2" fmla="*/ 360122 w 360122"/>
                  <a:gd name="connsiteY2" fmla="*/ 1 h 1216660"/>
                  <a:gd name="connsiteX0" fmla="*/ 0 w 388173"/>
                  <a:gd name="connsiteY0" fmla="*/ 3381772 h 3390248"/>
                  <a:gd name="connsiteX1" fmla="*/ 236773 w 388173"/>
                  <a:gd name="connsiteY1" fmla="*/ 1178818 h 3390248"/>
                  <a:gd name="connsiteX2" fmla="*/ 388173 w 388173"/>
                  <a:gd name="connsiteY2" fmla="*/ 1 h 3390248"/>
                  <a:gd name="connsiteX0" fmla="*/ 0 w 388173"/>
                  <a:gd name="connsiteY0" fmla="*/ 3381772 h 3393975"/>
                  <a:gd name="connsiteX1" fmla="*/ 217577 w 388173"/>
                  <a:gd name="connsiteY1" fmla="*/ 1892277 h 3393975"/>
                  <a:gd name="connsiteX2" fmla="*/ 388173 w 388173"/>
                  <a:gd name="connsiteY2" fmla="*/ 1 h 339397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96325"/>
                  <a:gd name="connsiteX1" fmla="*/ 217577 w 388173"/>
                  <a:gd name="connsiteY1" fmla="*/ 1892277 h 3396325"/>
                  <a:gd name="connsiteX2" fmla="*/ 388173 w 388173"/>
                  <a:gd name="connsiteY2" fmla="*/ 1 h 3396325"/>
                  <a:gd name="connsiteX0" fmla="*/ 0 w 388173"/>
                  <a:gd name="connsiteY0" fmla="*/ 3381772 h 3381773"/>
                  <a:gd name="connsiteX1" fmla="*/ 217577 w 388173"/>
                  <a:gd name="connsiteY1" fmla="*/ 1892277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 name="connsiteX0" fmla="*/ 0 w 388173"/>
                  <a:gd name="connsiteY0" fmla="*/ 3381772 h 3381773"/>
                  <a:gd name="connsiteX1" fmla="*/ 260964 w 388173"/>
                  <a:gd name="connsiteY1" fmla="*/ 1973343 h 3381773"/>
                  <a:gd name="connsiteX2" fmla="*/ 388173 w 388173"/>
                  <a:gd name="connsiteY2" fmla="*/ 1 h 3381773"/>
                </a:gdLst>
                <a:ahLst/>
                <a:cxnLst>
                  <a:cxn ang="0">
                    <a:pos x="connsiteX0" y="connsiteY0"/>
                  </a:cxn>
                  <a:cxn ang="0">
                    <a:pos x="connsiteX1" y="connsiteY1"/>
                  </a:cxn>
                  <a:cxn ang="0">
                    <a:pos x="connsiteX2" y="connsiteY2"/>
                  </a:cxn>
                </a:cxnLst>
                <a:rect l="l" t="t" r="r" b="b"/>
                <a:pathLst>
                  <a:path w="388173" h="3381773">
                    <a:moveTo>
                      <a:pt x="0" y="3381772"/>
                    </a:moveTo>
                    <a:cubicBezTo>
                      <a:pt x="163597" y="3016438"/>
                      <a:pt x="218458" y="2384492"/>
                      <a:pt x="260964" y="1973343"/>
                    </a:cubicBezTo>
                    <a:cubicBezTo>
                      <a:pt x="346661" y="1349209"/>
                      <a:pt x="364994" y="459763"/>
                      <a:pt x="388173" y="1"/>
                    </a:cubicBezTo>
                  </a:path>
                </a:pathLst>
              </a:custGeom>
              <a:ln w="19050" cap="flat" cmpd="sng" algn="ctr">
                <a:solidFill>
                  <a:srgbClr val="FFC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LID4096"/>
              </a:p>
            </p:txBody>
          </p:sp>
        </p:grpSp>
        <p:sp>
          <p:nvSpPr>
            <p:cNvPr id="6" name="TextBox 5">
              <a:extLst>
                <a:ext uri="{FF2B5EF4-FFF2-40B4-BE49-F238E27FC236}">
                  <a16:creationId xmlns:a16="http://schemas.microsoft.com/office/drawing/2014/main" id="{645F51A8-8892-4655-B152-C08DB40A88CE}"/>
                </a:ext>
              </a:extLst>
            </p:cNvPr>
            <p:cNvSpPr txBox="1"/>
            <p:nvPr/>
          </p:nvSpPr>
          <p:spPr>
            <a:xfrm>
              <a:off x="8627270" y="6519299"/>
              <a:ext cx="1049599" cy="369332"/>
            </a:xfrm>
            <a:prstGeom prst="rect">
              <a:avLst/>
            </a:prstGeom>
            <a:noFill/>
          </p:spPr>
          <p:txBody>
            <a:bodyPr wrap="square" rtlCol="0">
              <a:spAutoFit/>
            </a:bodyPr>
            <a:lstStyle/>
            <a:p>
              <a:r>
                <a:rPr lang="en-US" i="1" dirty="0"/>
                <a:t>residue </a:t>
              </a:r>
              <a:r>
                <a:rPr lang="en-US" i="1" dirty="0" err="1"/>
                <a:t>i</a:t>
              </a:r>
              <a:endParaRPr lang="LID4096" i="1" dirty="0"/>
            </a:p>
          </p:txBody>
        </p:sp>
        <p:sp>
          <p:nvSpPr>
            <p:cNvPr id="72" name="TextBox 71">
              <a:extLst>
                <a:ext uri="{FF2B5EF4-FFF2-40B4-BE49-F238E27FC236}">
                  <a16:creationId xmlns:a16="http://schemas.microsoft.com/office/drawing/2014/main" id="{61517336-DBE0-43E7-B7FE-2ADF50FD8694}"/>
                </a:ext>
              </a:extLst>
            </p:cNvPr>
            <p:cNvSpPr txBox="1"/>
            <p:nvPr/>
          </p:nvSpPr>
          <p:spPr>
            <a:xfrm>
              <a:off x="9686384" y="6519299"/>
              <a:ext cx="1251437" cy="369332"/>
            </a:xfrm>
            <a:prstGeom prst="rect">
              <a:avLst/>
            </a:prstGeom>
            <a:noFill/>
          </p:spPr>
          <p:txBody>
            <a:bodyPr wrap="square" rtlCol="0">
              <a:spAutoFit/>
            </a:bodyPr>
            <a:lstStyle/>
            <a:p>
              <a:r>
                <a:rPr lang="en-US" i="1" dirty="0"/>
                <a:t>residue i+1</a:t>
              </a:r>
              <a:endParaRPr lang="LID4096" i="1" dirty="0"/>
            </a:p>
          </p:txBody>
        </p:sp>
        <p:sp>
          <p:nvSpPr>
            <p:cNvPr id="73" name="TextBox 72">
              <a:extLst>
                <a:ext uri="{FF2B5EF4-FFF2-40B4-BE49-F238E27FC236}">
                  <a16:creationId xmlns:a16="http://schemas.microsoft.com/office/drawing/2014/main" id="{711969AF-96A0-40EA-BC50-A8A1D387A33B}"/>
                </a:ext>
              </a:extLst>
            </p:cNvPr>
            <p:cNvSpPr txBox="1"/>
            <p:nvPr/>
          </p:nvSpPr>
          <p:spPr>
            <a:xfrm>
              <a:off x="10054092" y="3750870"/>
              <a:ext cx="1251437" cy="369332"/>
            </a:xfrm>
            <a:prstGeom prst="rect">
              <a:avLst/>
            </a:prstGeom>
            <a:noFill/>
          </p:spPr>
          <p:txBody>
            <a:bodyPr wrap="square" rtlCol="0">
              <a:spAutoFit/>
            </a:bodyPr>
            <a:lstStyle/>
            <a:p>
              <a:r>
                <a:rPr lang="en-US" i="1" dirty="0"/>
                <a:t>residue j</a:t>
              </a:r>
              <a:endParaRPr lang="LID4096" i="1" dirty="0"/>
            </a:p>
          </p:txBody>
        </p:sp>
      </p:grpSp>
    </p:spTree>
    <p:extLst>
      <p:ext uri="{BB962C8B-B14F-4D97-AF65-F5344CB8AC3E}">
        <p14:creationId xmlns:p14="http://schemas.microsoft.com/office/powerpoint/2010/main" val="3295862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0" y="1009531"/>
            <a:ext cx="11161643" cy="1143000"/>
          </a:xfrm>
        </p:spPr>
        <p:txBody>
          <a:bodyPr>
            <a:normAutofit fontScale="90000"/>
          </a:bodyPr>
          <a:lstStyle/>
          <a:p>
            <a:pPr algn="ctr"/>
            <a:r>
              <a:rPr lang="en-US" b="1" dirty="0"/>
              <a:t>Assignments using </a:t>
            </a:r>
            <a:r>
              <a:rPr lang="en-US" b="1" baseline="30000" dirty="0"/>
              <a:t>13</a:t>
            </a:r>
            <a:r>
              <a:rPr lang="en-US" b="1" dirty="0"/>
              <a:t>C and </a:t>
            </a:r>
            <a:r>
              <a:rPr lang="en-US" b="1" baseline="30000" dirty="0"/>
              <a:t>15</a:t>
            </a:r>
            <a:r>
              <a:rPr lang="en-US" b="1" dirty="0"/>
              <a:t>N labeling</a:t>
            </a:r>
            <a:br>
              <a:rPr lang="en-US" b="1" dirty="0"/>
            </a:br>
            <a:br>
              <a:rPr lang="en-US" b="1" dirty="0"/>
            </a:br>
            <a:r>
              <a:rPr lang="en-US" b="1" dirty="0"/>
              <a:t>Because </a:t>
            </a:r>
            <a:r>
              <a:rPr lang="en-US" sz="3600" b="1" baseline="30000" dirty="0"/>
              <a:t>1</a:t>
            </a:r>
            <a:r>
              <a:rPr lang="en-US" sz="3600" b="1" dirty="0"/>
              <a:t>H – </a:t>
            </a:r>
            <a:r>
              <a:rPr lang="en-US" sz="3600" b="1" baseline="30000" dirty="0"/>
              <a:t>1</a:t>
            </a:r>
            <a:r>
              <a:rPr lang="en-US" sz="3600" b="1" dirty="0"/>
              <a:t>H is not enough to overcome signal overlap</a:t>
            </a:r>
            <a:br>
              <a:rPr lang="en-US" sz="3600" b="1" dirty="0"/>
            </a:br>
            <a:br>
              <a:rPr lang="en-US" sz="3600" b="1" dirty="0"/>
            </a:br>
            <a:r>
              <a:rPr lang="en-US" sz="3600" b="1" dirty="0"/>
              <a:t>and </a:t>
            </a:r>
            <a:r>
              <a:rPr lang="en-US" sz="3600" b="1" baseline="30000" dirty="0"/>
              <a:t>1</a:t>
            </a:r>
            <a:r>
              <a:rPr lang="en-US" sz="3600" b="1" dirty="0"/>
              <a:t>H is not very informative </a:t>
            </a:r>
            <a:r>
              <a:rPr lang="en-US" sz="3600" b="1" i="1" dirty="0"/>
              <a:t>per se</a:t>
            </a:r>
          </a:p>
        </p:txBody>
      </p:sp>
      <p:pic>
        <p:nvPicPr>
          <p:cNvPr id="3" name="Picture 2" descr="The evolution of solution state NMR pulse sequences through the &amp;amp;#39;eyes&amp;amp;#39; of  triple-resonance spectroscopy - ScienceDirect">
            <a:extLst>
              <a:ext uri="{FF2B5EF4-FFF2-40B4-BE49-F238E27FC236}">
                <a16:creationId xmlns:a16="http://schemas.microsoft.com/office/drawing/2014/main" id="{5C3BA753-59E6-48DD-93F5-8CA85BAF7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582" y="3697356"/>
            <a:ext cx="6175750" cy="2479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ure9">
            <a:extLst>
              <a:ext uri="{FF2B5EF4-FFF2-40B4-BE49-F238E27FC236}">
                <a16:creationId xmlns:a16="http://schemas.microsoft.com/office/drawing/2014/main" id="{9BFEFC38-9C70-4B7C-940A-E9B43F556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31" r="20224" b="41722"/>
          <a:stretch>
            <a:fillRect/>
          </a:stretch>
        </p:blipFill>
        <p:spPr bwMode="auto">
          <a:xfrm>
            <a:off x="0" y="3320309"/>
            <a:ext cx="3596752" cy="367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6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94" y="67684"/>
            <a:ext cx="64770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51181"/>
          <a:stretch/>
        </p:blipFill>
        <p:spPr bwMode="auto">
          <a:xfrm>
            <a:off x="3900045" y="4461165"/>
            <a:ext cx="6477000" cy="2297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0255" y="969817"/>
            <a:ext cx="1066800" cy="369332"/>
          </a:xfrm>
          <a:prstGeom prst="rect">
            <a:avLst/>
          </a:prstGeom>
          <a:noFill/>
        </p:spPr>
        <p:txBody>
          <a:bodyPr wrap="square" rtlCol="0">
            <a:spAutoFit/>
          </a:bodyPr>
          <a:lstStyle/>
          <a:p>
            <a:r>
              <a:rPr lang="en-US" dirty="0"/>
              <a:t>HSQC</a:t>
            </a:r>
          </a:p>
        </p:txBody>
      </p:sp>
      <p:sp>
        <p:nvSpPr>
          <p:cNvPr id="3" name="Rectangle 2"/>
          <p:cNvSpPr/>
          <p:nvPr/>
        </p:nvSpPr>
        <p:spPr>
          <a:xfrm>
            <a:off x="2466109" y="2881745"/>
            <a:ext cx="1260764" cy="135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19310" y="318653"/>
            <a:ext cx="1537855" cy="1077218"/>
          </a:xfrm>
          <a:prstGeom prst="rect">
            <a:avLst/>
          </a:prstGeom>
          <a:noFill/>
        </p:spPr>
        <p:txBody>
          <a:bodyPr wrap="square" rtlCol="0">
            <a:spAutoFit/>
          </a:bodyPr>
          <a:lstStyle/>
          <a:p>
            <a:r>
              <a:rPr lang="en-US" dirty="0"/>
              <a:t>3D = HSQC + </a:t>
            </a:r>
            <a:r>
              <a:rPr lang="en-US" baseline="30000" dirty="0"/>
              <a:t>13</a:t>
            </a:r>
            <a:r>
              <a:rPr lang="en-US" dirty="0"/>
              <a:t>C dimension</a:t>
            </a:r>
          </a:p>
          <a:p>
            <a:r>
              <a:rPr lang="en-US" sz="1400" dirty="0"/>
              <a:t>(CO, CA, CB, CO-1, CA-1, CB-1)</a:t>
            </a:r>
          </a:p>
        </p:txBody>
      </p:sp>
      <p:sp>
        <p:nvSpPr>
          <p:cNvPr id="4" name="TextBox 3"/>
          <p:cNvSpPr txBox="1"/>
          <p:nvPr/>
        </p:nvSpPr>
        <p:spPr>
          <a:xfrm>
            <a:off x="9060873" y="4142509"/>
            <a:ext cx="1385454" cy="369332"/>
          </a:xfrm>
          <a:prstGeom prst="rect">
            <a:avLst/>
          </a:prstGeom>
          <a:noFill/>
        </p:spPr>
        <p:txBody>
          <a:bodyPr wrap="square" rtlCol="0">
            <a:spAutoFit/>
          </a:bodyPr>
          <a:lstStyle/>
          <a:p>
            <a:r>
              <a:rPr lang="en-US" baseline="30000" dirty="0"/>
              <a:t>13</a:t>
            </a:r>
            <a:r>
              <a:rPr lang="en-US" dirty="0"/>
              <a:t>C strips</a:t>
            </a:r>
          </a:p>
        </p:txBody>
      </p:sp>
      <p:sp>
        <p:nvSpPr>
          <p:cNvPr id="5" name="Rectangle 4"/>
          <p:cNvSpPr/>
          <p:nvPr/>
        </p:nvSpPr>
        <p:spPr>
          <a:xfrm>
            <a:off x="3974274" y="2147456"/>
            <a:ext cx="6693726" cy="4613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2970"/>
          <a:stretch/>
        </p:blipFill>
        <p:spPr bwMode="auto">
          <a:xfrm>
            <a:off x="6096000" y="933450"/>
            <a:ext cx="2678834" cy="4991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19310" y="318653"/>
            <a:ext cx="1537855" cy="1600438"/>
          </a:xfrm>
          <a:prstGeom prst="rect">
            <a:avLst/>
          </a:prstGeom>
          <a:noFill/>
        </p:spPr>
        <p:txBody>
          <a:bodyPr wrap="square" rtlCol="0">
            <a:spAutoFit/>
          </a:bodyPr>
          <a:lstStyle/>
          <a:p>
            <a:r>
              <a:rPr lang="en-US" dirty="0"/>
              <a:t>3D = HSQC + </a:t>
            </a:r>
            <a:r>
              <a:rPr lang="en-US" baseline="30000" dirty="0"/>
              <a:t>13</a:t>
            </a:r>
            <a:r>
              <a:rPr lang="en-US" dirty="0"/>
              <a:t>C dimension</a:t>
            </a:r>
          </a:p>
          <a:p>
            <a:r>
              <a:rPr lang="en-US" sz="1400" dirty="0"/>
              <a:t>(CO, </a:t>
            </a:r>
            <a:r>
              <a:rPr lang="en-US" sz="1400" u="sng" dirty="0"/>
              <a:t>CA</a:t>
            </a:r>
            <a:r>
              <a:rPr lang="en-US" sz="1400" dirty="0"/>
              <a:t>, CB, CO-1, </a:t>
            </a:r>
            <a:r>
              <a:rPr lang="en-US" sz="1400" u="sng" dirty="0"/>
              <a:t>CA-1</a:t>
            </a:r>
            <a:r>
              <a:rPr lang="en-US" sz="1400" dirty="0"/>
              <a:t>, CB-1)</a:t>
            </a:r>
          </a:p>
          <a:p>
            <a:endParaRPr lang="en-US" sz="1400" dirty="0"/>
          </a:p>
          <a:p>
            <a:pPr algn="ctr"/>
            <a:r>
              <a:rPr lang="en-US" sz="2000" b="1" dirty="0"/>
              <a:t>HNCA</a:t>
            </a:r>
          </a:p>
        </p:txBody>
      </p:sp>
      <p:pic>
        <p:nvPicPr>
          <p:cNvPr id="6" name="Picture 5">
            <a:extLst>
              <a:ext uri="{FF2B5EF4-FFF2-40B4-BE49-F238E27FC236}">
                <a16:creationId xmlns:a16="http://schemas.microsoft.com/office/drawing/2014/main" id="{414B11BA-5D0C-497C-BB3C-8D045AB8485F}"/>
              </a:ext>
            </a:extLst>
          </p:cNvPr>
          <p:cNvPicPr>
            <a:picLocks noChangeAspect="1"/>
          </p:cNvPicPr>
          <p:nvPr/>
        </p:nvPicPr>
        <p:blipFill rotWithShape="1">
          <a:blip r:embed="rId3">
            <a:extLst>
              <a:ext uri="{28A0092B-C50C-407E-A947-70E740481C1C}">
                <a14:useLocalDpi xmlns:a14="http://schemas.microsoft.com/office/drawing/2010/main" val="0"/>
              </a:ext>
            </a:extLst>
          </a:blip>
          <a:srcRect l="49369" t="29653" r="2130" b="35647"/>
          <a:stretch/>
        </p:blipFill>
        <p:spPr>
          <a:xfrm>
            <a:off x="1598526" y="2133600"/>
            <a:ext cx="3938385" cy="2113280"/>
          </a:xfrm>
          <a:prstGeom prst="rect">
            <a:avLst/>
          </a:prstGeom>
        </p:spPr>
      </p:pic>
    </p:spTree>
    <p:extLst>
      <p:ext uri="{BB962C8B-B14F-4D97-AF65-F5344CB8AC3E}">
        <p14:creationId xmlns:p14="http://schemas.microsoft.com/office/powerpoint/2010/main" val="976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ssigned hsq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284" y="689266"/>
            <a:ext cx="5912716" cy="58238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2546" y="180107"/>
            <a:ext cx="8756073" cy="400110"/>
          </a:xfrm>
          <a:prstGeom prst="rect">
            <a:avLst/>
          </a:prstGeom>
          <a:noFill/>
        </p:spPr>
        <p:txBody>
          <a:bodyPr wrap="square" rtlCol="0">
            <a:spAutoFit/>
          </a:bodyPr>
          <a:lstStyle/>
          <a:p>
            <a:pPr algn="ctr"/>
            <a:r>
              <a:rPr lang="en-US" sz="2000" b="1" dirty="0"/>
              <a:t>Result: An assigned HSQC spectrum</a:t>
            </a:r>
          </a:p>
        </p:txBody>
      </p:sp>
    </p:spTree>
    <p:extLst>
      <p:ext uri="{BB962C8B-B14F-4D97-AF65-F5344CB8AC3E}">
        <p14:creationId xmlns:p14="http://schemas.microsoft.com/office/powerpoint/2010/main" val="1681426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083D38-CF96-4E12-9BC1-2108FD929FDB}"/>
              </a:ext>
            </a:extLst>
          </p:cNvPr>
          <p:cNvSpPr/>
          <p:nvPr/>
        </p:nvSpPr>
        <p:spPr>
          <a:xfrm>
            <a:off x="0" y="0"/>
            <a:ext cx="12192000" cy="6858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extBox 1">
            <a:extLst>
              <a:ext uri="{FF2B5EF4-FFF2-40B4-BE49-F238E27FC236}">
                <a16:creationId xmlns:a16="http://schemas.microsoft.com/office/drawing/2014/main" id="{CD425683-ADBB-4C45-A5B9-B06CDA40C978}"/>
              </a:ext>
            </a:extLst>
          </p:cNvPr>
          <p:cNvSpPr txBox="1"/>
          <p:nvPr/>
        </p:nvSpPr>
        <p:spPr>
          <a:xfrm>
            <a:off x="775251" y="1520687"/>
            <a:ext cx="10227366" cy="3170099"/>
          </a:xfrm>
          <a:prstGeom prst="rect">
            <a:avLst/>
          </a:prstGeom>
          <a:noFill/>
        </p:spPr>
        <p:txBody>
          <a:bodyPr wrap="square" rtlCol="0">
            <a:spAutoFit/>
          </a:bodyPr>
          <a:lstStyle/>
          <a:p>
            <a:pPr algn="ctr"/>
            <a:r>
              <a:rPr lang="en-US" sz="4000" b="1" dirty="0"/>
              <a:t>Part 4</a:t>
            </a:r>
          </a:p>
          <a:p>
            <a:pPr algn="ctr"/>
            <a:endParaRPr lang="en-US" sz="4000" b="1" dirty="0"/>
          </a:p>
          <a:p>
            <a:pPr algn="ctr"/>
            <a:r>
              <a:rPr lang="en-US" sz="4000" b="1" dirty="0"/>
              <a:t>Visit to the NMR facility and</a:t>
            </a:r>
          </a:p>
          <a:p>
            <a:pPr algn="ctr"/>
            <a:endParaRPr lang="en-US" sz="4000" b="1" dirty="0"/>
          </a:p>
          <a:p>
            <a:pPr algn="ctr"/>
            <a:r>
              <a:rPr lang="en-US" sz="4000" b="1" dirty="0"/>
              <a:t>hands-on work on some spectra (tomorrow)</a:t>
            </a:r>
            <a:endParaRPr lang="LID4096" sz="4000" b="1" dirty="0"/>
          </a:p>
        </p:txBody>
      </p:sp>
    </p:spTree>
    <p:extLst>
      <p:ext uri="{BB962C8B-B14F-4D97-AF65-F5344CB8AC3E}">
        <p14:creationId xmlns:p14="http://schemas.microsoft.com/office/powerpoint/2010/main" val="272051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DD7C2-B877-4E46-A7CA-75D6BC03D78F}"/>
              </a:ext>
            </a:extLst>
          </p:cNvPr>
          <p:cNvSpPr txBox="1"/>
          <p:nvPr/>
        </p:nvSpPr>
        <p:spPr>
          <a:xfrm>
            <a:off x="168966" y="308113"/>
            <a:ext cx="11748051" cy="3046988"/>
          </a:xfrm>
          <a:prstGeom prst="rect">
            <a:avLst/>
          </a:prstGeom>
          <a:noFill/>
        </p:spPr>
        <p:txBody>
          <a:bodyPr wrap="square" rtlCol="0">
            <a:spAutoFit/>
          </a:bodyPr>
          <a:lstStyle/>
          <a:p>
            <a:r>
              <a:rPr lang="en-US" sz="3200" b="1" dirty="0"/>
              <a:t>Tomorrow at 8:15 </a:t>
            </a:r>
            <a:r>
              <a:rPr lang="en-US" sz="3200" b="1" u="sng" dirty="0"/>
              <a:t>SHARP</a:t>
            </a:r>
            <a:r>
              <a:rPr lang="en-US" sz="3200" b="1" dirty="0"/>
              <a:t> in the entry to the BCH</a:t>
            </a:r>
          </a:p>
          <a:p>
            <a:endParaRPr lang="en-US" sz="3200" b="1" dirty="0"/>
          </a:p>
          <a:p>
            <a:pPr marL="457200" indent="-457200">
              <a:buFont typeface="Arial" panose="020B0604020202020204" pitchFamily="34" charset="0"/>
              <a:buChar char="•"/>
            </a:pPr>
            <a:r>
              <a:rPr lang="en-US" sz="3200" b="1" dirty="0"/>
              <a:t>Visiting the NMR center at 8:15 SHARP</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b="1" dirty="0"/>
              <a:t>Then back to this office, we’ll collect some spectra on a sample and look at them together</a:t>
            </a:r>
          </a:p>
        </p:txBody>
      </p:sp>
      <p:sp>
        <p:nvSpPr>
          <p:cNvPr id="3" name="TextBox 2">
            <a:extLst>
              <a:ext uri="{FF2B5EF4-FFF2-40B4-BE49-F238E27FC236}">
                <a16:creationId xmlns:a16="http://schemas.microsoft.com/office/drawing/2014/main" id="{2BE35131-F534-4488-BBEA-24AFB4EAF297}"/>
              </a:ext>
            </a:extLst>
          </p:cNvPr>
          <p:cNvSpPr txBox="1"/>
          <p:nvPr/>
        </p:nvSpPr>
        <p:spPr>
          <a:xfrm>
            <a:off x="844826" y="6858000"/>
            <a:ext cx="11151704" cy="2123658"/>
          </a:xfrm>
          <a:prstGeom prst="rect">
            <a:avLst/>
          </a:prstGeom>
          <a:noFill/>
        </p:spPr>
        <p:txBody>
          <a:bodyPr wrap="square" rtlCol="0">
            <a:spAutoFit/>
          </a:bodyPr>
          <a:lstStyle/>
          <a:p>
            <a:r>
              <a:rPr lang="en-US" sz="2200" b="1" dirty="0"/>
              <a:t>Resources you’ll need:</a:t>
            </a:r>
          </a:p>
          <a:p>
            <a:endParaRPr lang="en-US" sz="2200" b="1" dirty="0"/>
          </a:p>
          <a:p>
            <a:r>
              <a:rPr lang="en-US" sz="2200" b="1" dirty="0">
                <a:hlinkClick r:id="rId2"/>
              </a:rPr>
              <a:t>https://www.protein-nmr.org.uk/solution-nmr/spectrum-descriptions/</a:t>
            </a:r>
            <a:endParaRPr lang="en-US" sz="2200" b="1" dirty="0"/>
          </a:p>
          <a:p>
            <a:endParaRPr lang="en-US" sz="2200" b="1" dirty="0">
              <a:hlinkClick r:id="rId3"/>
            </a:endParaRPr>
          </a:p>
          <a:p>
            <a:r>
              <a:rPr lang="en-US" sz="2200" b="1" dirty="0">
                <a:hlinkClick r:id="rId3"/>
              </a:rPr>
              <a:t>http://triton.iqfr.csic.es/guide/eNMR/proteins/aa/xxx.html</a:t>
            </a:r>
            <a:r>
              <a:rPr lang="en-US" sz="2200" b="1" dirty="0"/>
              <a:t>  (xxx = ala, </a:t>
            </a:r>
            <a:r>
              <a:rPr lang="en-US" sz="2200" b="1" dirty="0" err="1"/>
              <a:t>arg</a:t>
            </a:r>
            <a:r>
              <a:rPr lang="en-US" sz="2200" b="1" dirty="0"/>
              <a:t>, asp…)</a:t>
            </a:r>
          </a:p>
          <a:p>
            <a:r>
              <a:rPr lang="en-US" sz="2200" b="1" dirty="0"/>
              <a:t> </a:t>
            </a:r>
            <a:endParaRPr lang="LID4096" sz="2200" b="1" dirty="0"/>
          </a:p>
        </p:txBody>
      </p:sp>
    </p:spTree>
    <p:extLst>
      <p:ext uri="{BB962C8B-B14F-4D97-AF65-F5344CB8AC3E}">
        <p14:creationId xmlns:p14="http://schemas.microsoft.com/office/powerpoint/2010/main" val="2231280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DD7C2-B877-4E46-A7CA-75D6BC03D78F}"/>
              </a:ext>
            </a:extLst>
          </p:cNvPr>
          <p:cNvSpPr txBox="1"/>
          <p:nvPr/>
        </p:nvSpPr>
        <p:spPr>
          <a:xfrm>
            <a:off x="168966" y="308113"/>
            <a:ext cx="11748051" cy="3046988"/>
          </a:xfrm>
          <a:prstGeom prst="rect">
            <a:avLst/>
          </a:prstGeom>
          <a:noFill/>
        </p:spPr>
        <p:txBody>
          <a:bodyPr wrap="square" rtlCol="0">
            <a:spAutoFit/>
          </a:bodyPr>
          <a:lstStyle/>
          <a:p>
            <a:r>
              <a:rPr lang="en-US" sz="3200" b="1" dirty="0"/>
              <a:t>Hands-on: Explore 2D and 3D spectra used to assign a protein, and complete assignments</a:t>
            </a:r>
          </a:p>
          <a:p>
            <a:endParaRPr lang="en-US" sz="3200" b="1" dirty="0"/>
          </a:p>
          <a:p>
            <a:r>
              <a:rPr lang="en-US" sz="2400" b="1" dirty="0"/>
              <a:t>Goals: To get familiar with navigating spectra, general info from chemical shifts, and more globally to </a:t>
            </a:r>
            <a:r>
              <a:rPr lang="en-US" sz="2400" b="1" u="sng" dirty="0"/>
              <a:t>demystify NMR</a:t>
            </a:r>
            <a:r>
              <a:rPr lang="en-US" sz="2400" b="1" dirty="0"/>
              <a:t>.</a:t>
            </a:r>
          </a:p>
          <a:p>
            <a:endParaRPr lang="en-US" sz="2400" b="1" dirty="0"/>
          </a:p>
          <a:p>
            <a:r>
              <a:rPr lang="en-US" sz="2400" b="1" dirty="0"/>
              <a:t>Not goals: To learn all chemical shifts, pulse sequences or even spectra by heart, etc.</a:t>
            </a:r>
            <a:endParaRPr lang="LID4096" sz="2400" b="1" dirty="0"/>
          </a:p>
        </p:txBody>
      </p:sp>
      <p:sp>
        <p:nvSpPr>
          <p:cNvPr id="3" name="TextBox 2">
            <a:extLst>
              <a:ext uri="{FF2B5EF4-FFF2-40B4-BE49-F238E27FC236}">
                <a16:creationId xmlns:a16="http://schemas.microsoft.com/office/drawing/2014/main" id="{2BE35131-F534-4488-BBEA-24AFB4EAF297}"/>
              </a:ext>
            </a:extLst>
          </p:cNvPr>
          <p:cNvSpPr txBox="1"/>
          <p:nvPr/>
        </p:nvSpPr>
        <p:spPr>
          <a:xfrm>
            <a:off x="844826" y="3786809"/>
            <a:ext cx="11151704" cy="2123658"/>
          </a:xfrm>
          <a:prstGeom prst="rect">
            <a:avLst/>
          </a:prstGeom>
          <a:noFill/>
        </p:spPr>
        <p:txBody>
          <a:bodyPr wrap="square" rtlCol="0">
            <a:spAutoFit/>
          </a:bodyPr>
          <a:lstStyle/>
          <a:p>
            <a:r>
              <a:rPr lang="en-US" sz="2200" b="1" dirty="0"/>
              <a:t>Resources you’ll need:</a:t>
            </a:r>
          </a:p>
          <a:p>
            <a:endParaRPr lang="en-US" sz="2200" b="1" dirty="0"/>
          </a:p>
          <a:p>
            <a:r>
              <a:rPr lang="en-US" sz="2200" b="1" dirty="0">
                <a:hlinkClick r:id="rId2"/>
              </a:rPr>
              <a:t>https://www.protein-nmr.org.uk/solution-nmr/spectrum-descriptions/</a:t>
            </a:r>
            <a:endParaRPr lang="en-US" sz="2200" b="1" dirty="0"/>
          </a:p>
          <a:p>
            <a:endParaRPr lang="en-US" sz="2200" b="1" dirty="0">
              <a:hlinkClick r:id="rId3"/>
            </a:endParaRPr>
          </a:p>
          <a:p>
            <a:r>
              <a:rPr lang="en-US" sz="2200" b="1" dirty="0">
                <a:hlinkClick r:id="rId3"/>
              </a:rPr>
              <a:t>http://triton.iqfr.csic.es/guide/eNMR/proteins/aa/xxx.html</a:t>
            </a:r>
            <a:r>
              <a:rPr lang="en-US" sz="2200" b="1" dirty="0"/>
              <a:t>  (xxx = ala, </a:t>
            </a:r>
            <a:r>
              <a:rPr lang="en-US" sz="2200" b="1" dirty="0" err="1"/>
              <a:t>arg</a:t>
            </a:r>
            <a:r>
              <a:rPr lang="en-US" sz="2200" b="1" dirty="0"/>
              <a:t>, asp…)</a:t>
            </a:r>
          </a:p>
          <a:p>
            <a:r>
              <a:rPr lang="en-US" sz="2200" b="1" dirty="0"/>
              <a:t> </a:t>
            </a:r>
            <a:endParaRPr lang="LID4096" sz="2200" b="1" dirty="0"/>
          </a:p>
        </p:txBody>
      </p:sp>
    </p:spTree>
    <p:extLst>
      <p:ext uri="{BB962C8B-B14F-4D97-AF65-F5344CB8AC3E}">
        <p14:creationId xmlns:p14="http://schemas.microsoft.com/office/powerpoint/2010/main" val="190727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poweruk.com/images/emspectrum.gif"/>
          <p:cNvPicPr>
            <a:picLocks noChangeAspect="1" noChangeArrowheads="1"/>
          </p:cNvPicPr>
          <p:nvPr/>
        </p:nvPicPr>
        <p:blipFill>
          <a:blip r:embed="rId3">
            <a:extLst>
              <a:ext uri="{28A0092B-C50C-407E-A947-70E740481C1C}">
                <a14:useLocalDpi xmlns:a14="http://schemas.microsoft.com/office/drawing/2010/main" val="0"/>
              </a:ext>
            </a:extLst>
          </a:blip>
          <a:srcRect t="19519" b="14117"/>
          <a:stretch>
            <a:fillRect/>
          </a:stretch>
        </p:blipFill>
        <p:spPr bwMode="auto">
          <a:xfrm>
            <a:off x="1558926" y="330200"/>
            <a:ext cx="9109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ChangeArrowheads="1"/>
          </p:cNvSpPr>
          <p:nvPr/>
        </p:nvSpPr>
        <p:spPr bwMode="auto">
          <a:xfrm>
            <a:off x="5303838" y="188913"/>
            <a:ext cx="5364162"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3076" name="Group 7"/>
          <p:cNvGrpSpPr>
            <a:grpSpLocks/>
          </p:cNvGrpSpPr>
          <p:nvPr/>
        </p:nvGrpSpPr>
        <p:grpSpPr bwMode="auto">
          <a:xfrm>
            <a:off x="1055688" y="4115352"/>
            <a:ext cx="4824413" cy="2671210"/>
            <a:chOff x="-324544" y="4379539"/>
            <a:chExt cx="4032448" cy="2478461"/>
          </a:xfrm>
        </p:grpSpPr>
        <p:pic>
          <p:nvPicPr>
            <p:cNvPr id="3081" name="Picture 12" descr="http://www.analyticalspectroscopy.net/ap2_html_13756a44.png"/>
            <p:cNvPicPr>
              <a:picLocks noChangeAspect="1" noChangeArrowheads="1"/>
            </p:cNvPicPr>
            <p:nvPr/>
          </p:nvPicPr>
          <p:blipFill>
            <a:blip r:embed="rId4" cstate="print">
              <a:clrChange>
                <a:clrFrom>
                  <a:srgbClr val="F2FFFF"/>
                </a:clrFrom>
                <a:clrTo>
                  <a:srgbClr val="F2FFFF">
                    <a:alpha val="0"/>
                  </a:srgbClr>
                </a:clrTo>
              </a:clrChange>
              <a:extLst>
                <a:ext uri="{28A0092B-C50C-407E-A947-70E740481C1C}">
                  <a14:useLocalDpi xmlns:a14="http://schemas.microsoft.com/office/drawing/2010/main" val="0"/>
                </a:ext>
              </a:extLst>
            </a:blip>
            <a:srcRect t="30066"/>
            <a:stretch>
              <a:fillRect/>
            </a:stretch>
          </p:blipFill>
          <p:spPr bwMode="auto">
            <a:xfrm>
              <a:off x="-324544" y="4379539"/>
              <a:ext cx="4032448" cy="247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9"/>
            <p:cNvSpPr txBox="1">
              <a:spLocks noChangeArrowheads="1"/>
            </p:cNvSpPr>
            <p:nvPr/>
          </p:nvSpPr>
          <p:spPr bwMode="auto">
            <a:xfrm>
              <a:off x="486803" y="6525344"/>
              <a:ext cx="3077085" cy="257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Wavelength = c/frequency</a:t>
              </a:r>
            </a:p>
          </p:txBody>
        </p:sp>
      </p:grpSp>
      <p:sp>
        <p:nvSpPr>
          <p:cNvPr id="3077" name="Rectangle 6"/>
          <p:cNvSpPr>
            <a:spLocks noChangeArrowheads="1"/>
          </p:cNvSpPr>
          <p:nvPr/>
        </p:nvSpPr>
        <p:spPr bwMode="auto">
          <a:xfrm>
            <a:off x="1535114" y="3213101"/>
            <a:ext cx="401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cs typeface="Arial" charset="0"/>
              </a:rPr>
              <a:t>Electronic spectroscopies</a:t>
            </a:r>
            <a:endParaRPr lang="en-US" altLang="en-US"/>
          </a:p>
        </p:txBody>
      </p:sp>
      <p:pic>
        <p:nvPicPr>
          <p:cNvPr id="3078" name="Picture 8" descr="http://teaching.shu.ac.uk/hwb/chemistry/tutorials/molspec/eltrans.gif"/>
          <p:cNvPicPr>
            <a:picLocks noChangeAspect="1" noChangeArrowheads="1"/>
          </p:cNvPicPr>
          <p:nvPr/>
        </p:nvPicPr>
        <p:blipFill>
          <a:blip r:embed="rId5">
            <a:extLst>
              <a:ext uri="{28A0092B-C50C-407E-A947-70E740481C1C}">
                <a14:useLocalDpi xmlns:a14="http://schemas.microsoft.com/office/drawing/2010/main" val="0"/>
              </a:ext>
            </a:extLst>
          </a:blip>
          <a:srcRect r="25125"/>
          <a:stretch>
            <a:fillRect/>
          </a:stretch>
        </p:blipFill>
        <p:spPr bwMode="auto">
          <a:xfrm>
            <a:off x="6240464" y="4076700"/>
            <a:ext cx="2987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http://pinostriccoli.altervista.org/wp-content/uploads/ARSY-BenzeneMos.gif"/>
          <p:cNvPicPr>
            <a:picLocks noChangeAspect="1" noChangeArrowheads="1"/>
          </p:cNvPicPr>
          <p:nvPr/>
        </p:nvPicPr>
        <p:blipFill>
          <a:blip r:embed="rId6">
            <a:extLst>
              <a:ext uri="{28A0092B-C50C-407E-A947-70E740481C1C}">
                <a14:useLocalDpi xmlns:a14="http://schemas.microsoft.com/office/drawing/2010/main" val="0"/>
              </a:ext>
            </a:extLst>
          </a:blip>
          <a:srcRect t="22647" r="72049" b="19968"/>
          <a:stretch>
            <a:fillRect/>
          </a:stretch>
        </p:blipFill>
        <p:spPr bwMode="auto">
          <a:xfrm>
            <a:off x="9409113" y="4005264"/>
            <a:ext cx="9969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839416" y="1052736"/>
            <a:ext cx="5903565"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7" name="Rectangle 16"/>
          <p:cNvSpPr/>
          <p:nvPr/>
        </p:nvSpPr>
        <p:spPr bwMode="auto">
          <a:xfrm>
            <a:off x="7364084" y="1052736"/>
            <a:ext cx="4708581"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grpSp>
        <p:nvGrpSpPr>
          <p:cNvPr id="5" name="Group 4">
            <a:extLst>
              <a:ext uri="{FF2B5EF4-FFF2-40B4-BE49-F238E27FC236}">
                <a16:creationId xmlns:a16="http://schemas.microsoft.com/office/drawing/2014/main" id="{B59F301E-DA5E-4EE4-929E-AA4AA4D932F1}"/>
              </a:ext>
            </a:extLst>
          </p:cNvPr>
          <p:cNvGrpSpPr/>
          <p:nvPr/>
        </p:nvGrpSpPr>
        <p:grpSpPr>
          <a:xfrm>
            <a:off x="11993291" y="-909760"/>
            <a:ext cx="9363075" cy="9075406"/>
            <a:chOff x="11993291" y="-909760"/>
            <a:chExt cx="9363075" cy="9075406"/>
          </a:xfrm>
        </p:grpSpPr>
        <p:sp>
          <p:nvSpPr>
            <p:cNvPr id="53" name="Rectangle 52">
              <a:extLst>
                <a:ext uri="{FF2B5EF4-FFF2-40B4-BE49-F238E27FC236}">
                  <a16:creationId xmlns:a16="http://schemas.microsoft.com/office/drawing/2014/main" id="{3D8A7046-4509-42FF-AC55-1D482C8EDC80}"/>
                </a:ext>
              </a:extLst>
            </p:cNvPr>
            <p:cNvSpPr/>
            <p:nvPr/>
          </p:nvSpPr>
          <p:spPr>
            <a:xfrm>
              <a:off x="12390254" y="-909760"/>
              <a:ext cx="8966112" cy="9075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A7069880-7FA8-45E2-9B03-04EED4BD33A0}"/>
                </a:ext>
              </a:extLst>
            </p:cNvPr>
            <p:cNvPicPr>
              <a:picLocks noChangeAspect="1"/>
            </p:cNvPicPr>
            <p:nvPr/>
          </p:nvPicPr>
          <p:blipFill rotWithShape="1">
            <a:blip r:embed="rId7"/>
            <a:srcRect l="13940" t="11330" r="25540" b="4664"/>
            <a:stretch/>
          </p:blipFill>
          <p:spPr>
            <a:xfrm>
              <a:off x="18077927" y="5455202"/>
              <a:ext cx="3176832" cy="2342644"/>
            </a:xfrm>
            <a:prstGeom prst="rect">
              <a:avLst/>
            </a:prstGeom>
          </p:spPr>
        </p:pic>
        <p:grpSp>
          <p:nvGrpSpPr>
            <p:cNvPr id="12" name="Group 7">
              <a:extLst>
                <a:ext uri="{FF2B5EF4-FFF2-40B4-BE49-F238E27FC236}">
                  <a16:creationId xmlns:a16="http://schemas.microsoft.com/office/drawing/2014/main" id="{0AA774F3-3091-40B2-859C-EC56F1A46F93}"/>
                </a:ext>
              </a:extLst>
            </p:cNvPr>
            <p:cNvGrpSpPr>
              <a:grpSpLocks/>
            </p:cNvGrpSpPr>
            <p:nvPr/>
          </p:nvGrpSpPr>
          <p:grpSpPr bwMode="auto">
            <a:xfrm>
              <a:off x="11993291" y="-699181"/>
              <a:ext cx="4824413" cy="2671210"/>
              <a:chOff x="-324544" y="4379539"/>
              <a:chExt cx="4032448" cy="2478461"/>
            </a:xfrm>
          </p:grpSpPr>
          <p:pic>
            <p:nvPicPr>
              <p:cNvPr id="13" name="Picture 12" descr="http://www.analyticalspectroscopy.net/ap2_html_13756a44.png">
                <a:extLst>
                  <a:ext uri="{FF2B5EF4-FFF2-40B4-BE49-F238E27FC236}">
                    <a16:creationId xmlns:a16="http://schemas.microsoft.com/office/drawing/2014/main" id="{B42A7413-BA58-4FA7-B0A7-50F378B1940F}"/>
                  </a:ext>
                </a:extLst>
              </p:cNvPr>
              <p:cNvPicPr>
                <a:picLocks noChangeAspect="1" noChangeArrowheads="1"/>
              </p:cNvPicPr>
              <p:nvPr/>
            </p:nvPicPr>
            <p:blipFill>
              <a:blip r:embed="rId4" cstate="print">
                <a:clrChange>
                  <a:clrFrom>
                    <a:srgbClr val="F2FFFF"/>
                  </a:clrFrom>
                  <a:clrTo>
                    <a:srgbClr val="F2FFFF">
                      <a:alpha val="0"/>
                    </a:srgbClr>
                  </a:clrTo>
                </a:clrChange>
                <a:extLst>
                  <a:ext uri="{28A0092B-C50C-407E-A947-70E740481C1C}">
                    <a14:useLocalDpi xmlns:a14="http://schemas.microsoft.com/office/drawing/2010/main" val="0"/>
                  </a:ext>
                </a:extLst>
              </a:blip>
              <a:srcRect t="30066"/>
              <a:stretch>
                <a:fillRect/>
              </a:stretch>
            </p:blipFill>
            <p:spPr bwMode="auto">
              <a:xfrm>
                <a:off x="-324544" y="4379539"/>
                <a:ext cx="4032448" cy="247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7B5F11CE-6EFB-423E-9BAF-A8C017176206}"/>
                  </a:ext>
                </a:extLst>
              </p:cNvPr>
              <p:cNvSpPr txBox="1">
                <a:spLocks noChangeArrowheads="1"/>
              </p:cNvSpPr>
              <p:nvPr/>
            </p:nvSpPr>
            <p:spPr bwMode="auto">
              <a:xfrm>
                <a:off x="486803" y="6525344"/>
                <a:ext cx="3077085" cy="257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Wavelength = c/frequency</a:t>
                </a:r>
              </a:p>
            </p:txBody>
          </p:sp>
        </p:grpSp>
        <p:pic>
          <p:nvPicPr>
            <p:cNvPr id="15" name="Picture 8" descr="http://teaching.shu.ac.uk/hwb/chemistry/tutorials/molspec/eltrans.gif">
              <a:extLst>
                <a:ext uri="{FF2B5EF4-FFF2-40B4-BE49-F238E27FC236}">
                  <a16:creationId xmlns:a16="http://schemas.microsoft.com/office/drawing/2014/main" id="{088DB619-F1D4-44AB-99EC-C3C3B34A6A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125"/>
            <a:stretch>
              <a:fillRect/>
            </a:stretch>
          </p:blipFill>
          <p:spPr bwMode="auto">
            <a:xfrm>
              <a:off x="17178067" y="-737833"/>
              <a:ext cx="2987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http://pinostriccoli.altervista.org/wp-content/uploads/ARSY-BenzeneMos.gif">
              <a:extLst>
                <a:ext uri="{FF2B5EF4-FFF2-40B4-BE49-F238E27FC236}">
                  <a16:creationId xmlns:a16="http://schemas.microsoft.com/office/drawing/2014/main" id="{1CDB742A-CABC-400C-A2F2-D2E4783FBA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2647" r="72049" b="19968"/>
            <a:stretch>
              <a:fillRect/>
            </a:stretch>
          </p:blipFill>
          <p:spPr bwMode="auto">
            <a:xfrm>
              <a:off x="20346716" y="-809269"/>
              <a:ext cx="9969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2.chemistry.msu.edu/faculty/reusch/VirtTxtJml/Spectrpy/Images/spectr1.gif">
              <a:extLst>
                <a:ext uri="{FF2B5EF4-FFF2-40B4-BE49-F238E27FC236}">
                  <a16:creationId xmlns:a16="http://schemas.microsoft.com/office/drawing/2014/main" id="{962FBC89-F3BF-4D2D-A628-7602CFF946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6058" y="2306637"/>
              <a:ext cx="45783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9">
              <a:extLst>
                <a:ext uri="{FF2B5EF4-FFF2-40B4-BE49-F238E27FC236}">
                  <a16:creationId xmlns:a16="http://schemas.microsoft.com/office/drawing/2014/main" id="{39B25DB0-1800-416E-BE0E-BE88D080EB12}"/>
                </a:ext>
              </a:extLst>
            </p:cNvPr>
            <p:cNvSpPr txBox="1">
              <a:spLocks noChangeArrowheads="1"/>
            </p:cNvSpPr>
            <p:nvPr/>
          </p:nvSpPr>
          <p:spPr bwMode="auto">
            <a:xfrm>
              <a:off x="13904121" y="4610099"/>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Wavenumbers = 1/wavelength</a:t>
              </a:r>
            </a:p>
          </p:txBody>
        </p:sp>
        <p:grpSp>
          <p:nvGrpSpPr>
            <p:cNvPr id="23" name="Group 22">
              <a:extLst>
                <a:ext uri="{FF2B5EF4-FFF2-40B4-BE49-F238E27FC236}">
                  <a16:creationId xmlns:a16="http://schemas.microsoft.com/office/drawing/2014/main" id="{2301E229-4DDD-4FE5-9C3B-ACD682B90322}"/>
                </a:ext>
              </a:extLst>
            </p:cNvPr>
            <p:cNvGrpSpPr/>
            <p:nvPr/>
          </p:nvGrpSpPr>
          <p:grpSpPr>
            <a:xfrm>
              <a:off x="12851690" y="5141310"/>
              <a:ext cx="4622718" cy="3024336"/>
              <a:chOff x="179512" y="3789040"/>
              <a:chExt cx="4622718" cy="3024336"/>
            </a:xfrm>
          </p:grpSpPr>
          <p:pic>
            <p:nvPicPr>
              <p:cNvPr id="24" name="Picture 7" descr="http://cnx.org/resources/a2950b78c39d2623e785b61c225ef653/graphics3c.jpg">
                <a:extLst>
                  <a:ext uri="{FF2B5EF4-FFF2-40B4-BE49-F238E27FC236}">
                    <a16:creationId xmlns:a16="http://schemas.microsoft.com/office/drawing/2014/main" id="{B0667477-7CA7-4A6E-992A-361A5C3169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3789040"/>
                <a:ext cx="4622718" cy="276800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9">
                <a:extLst>
                  <a:ext uri="{FF2B5EF4-FFF2-40B4-BE49-F238E27FC236}">
                    <a16:creationId xmlns:a16="http://schemas.microsoft.com/office/drawing/2014/main" id="{5DE9197E-4097-45A5-B634-3B9E3141495F}"/>
                  </a:ext>
                </a:extLst>
              </p:cNvPr>
              <p:cNvSpPr txBox="1">
                <a:spLocks noChangeArrowheads="1"/>
              </p:cNvSpPr>
              <p:nvPr/>
            </p:nvSpPr>
            <p:spPr bwMode="auto">
              <a:xfrm>
                <a:off x="502381" y="6536377"/>
                <a:ext cx="368141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Chemical shift = c x frequency</a:t>
                </a:r>
              </a:p>
            </p:txBody>
          </p:sp>
        </p:grpSp>
        <p:sp>
          <p:nvSpPr>
            <p:cNvPr id="26" name="Rectangle 25">
              <a:extLst>
                <a:ext uri="{FF2B5EF4-FFF2-40B4-BE49-F238E27FC236}">
                  <a16:creationId xmlns:a16="http://schemas.microsoft.com/office/drawing/2014/main" id="{504B320F-AACA-4ED6-A532-CE615B159A45}"/>
                </a:ext>
              </a:extLst>
            </p:cNvPr>
            <p:cNvSpPr/>
            <p:nvPr/>
          </p:nvSpPr>
          <p:spPr bwMode="auto">
            <a:xfrm>
              <a:off x="16711460" y="6077414"/>
              <a:ext cx="432048" cy="28803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27" name="Rectangle 26">
              <a:extLst>
                <a:ext uri="{FF2B5EF4-FFF2-40B4-BE49-F238E27FC236}">
                  <a16:creationId xmlns:a16="http://schemas.microsoft.com/office/drawing/2014/main" id="{D1505CA7-FCD7-42C5-A116-F86370FC6D5E}"/>
                </a:ext>
              </a:extLst>
            </p:cNvPr>
            <p:cNvSpPr/>
            <p:nvPr/>
          </p:nvSpPr>
          <p:spPr bwMode="auto">
            <a:xfrm>
              <a:off x="17143508" y="6581470"/>
              <a:ext cx="432048" cy="28803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pic>
          <p:nvPicPr>
            <p:cNvPr id="2" name="Picture 1">
              <a:extLst>
                <a:ext uri="{FF2B5EF4-FFF2-40B4-BE49-F238E27FC236}">
                  <a16:creationId xmlns:a16="http://schemas.microsoft.com/office/drawing/2014/main" id="{D17C7EBB-C176-45B9-A941-3C77E70199BF}"/>
                </a:ext>
              </a:extLst>
            </p:cNvPr>
            <p:cNvPicPr>
              <a:picLocks noChangeAspect="1"/>
            </p:cNvPicPr>
            <p:nvPr/>
          </p:nvPicPr>
          <p:blipFill rotWithShape="1">
            <a:blip r:embed="rId10"/>
            <a:srcRect l="5215" t="7110" r="5021" b="8144"/>
            <a:stretch/>
          </p:blipFill>
          <p:spPr>
            <a:xfrm>
              <a:off x="18341362" y="6173473"/>
              <a:ext cx="336744" cy="318232"/>
            </a:xfrm>
            <a:prstGeom prst="ellipse">
              <a:avLst/>
            </a:prstGeom>
          </p:spPr>
        </p:pic>
        <p:pic>
          <p:nvPicPr>
            <p:cNvPr id="28" name="Picture 27">
              <a:extLst>
                <a:ext uri="{FF2B5EF4-FFF2-40B4-BE49-F238E27FC236}">
                  <a16:creationId xmlns:a16="http://schemas.microsoft.com/office/drawing/2014/main" id="{38BF6FED-ABA3-4818-871A-747907E11A83}"/>
                </a:ext>
              </a:extLst>
            </p:cNvPr>
            <p:cNvPicPr>
              <a:picLocks noChangeAspect="1"/>
            </p:cNvPicPr>
            <p:nvPr/>
          </p:nvPicPr>
          <p:blipFill rotWithShape="1">
            <a:blip r:embed="rId10"/>
            <a:srcRect l="5215" t="7110" r="5021" b="8144"/>
            <a:stretch/>
          </p:blipFill>
          <p:spPr>
            <a:xfrm>
              <a:off x="18947649" y="7316473"/>
              <a:ext cx="336744" cy="318232"/>
            </a:xfrm>
            <a:prstGeom prst="ellipse">
              <a:avLst/>
            </a:prstGeom>
          </p:spPr>
        </p:pic>
        <p:pic>
          <p:nvPicPr>
            <p:cNvPr id="29" name="Picture 28">
              <a:extLst>
                <a:ext uri="{FF2B5EF4-FFF2-40B4-BE49-F238E27FC236}">
                  <a16:creationId xmlns:a16="http://schemas.microsoft.com/office/drawing/2014/main" id="{8B9B0973-6F4A-4616-A1E3-299B9BDFF636}"/>
                </a:ext>
              </a:extLst>
            </p:cNvPr>
            <p:cNvPicPr>
              <a:picLocks noChangeAspect="1"/>
            </p:cNvPicPr>
            <p:nvPr/>
          </p:nvPicPr>
          <p:blipFill rotWithShape="1">
            <a:blip r:embed="rId10"/>
            <a:srcRect l="5215" t="7110" r="5021" b="8144"/>
            <a:stretch/>
          </p:blipFill>
          <p:spPr>
            <a:xfrm>
              <a:off x="19949852" y="6781615"/>
              <a:ext cx="245707" cy="232200"/>
            </a:xfrm>
            <a:prstGeom prst="ellipse">
              <a:avLst/>
            </a:prstGeom>
          </p:spPr>
        </p:pic>
        <p:pic>
          <p:nvPicPr>
            <p:cNvPr id="30" name="Picture 29">
              <a:extLst>
                <a:ext uri="{FF2B5EF4-FFF2-40B4-BE49-F238E27FC236}">
                  <a16:creationId xmlns:a16="http://schemas.microsoft.com/office/drawing/2014/main" id="{5C347340-ECFF-4524-8A58-D632376B4C0C}"/>
                </a:ext>
              </a:extLst>
            </p:cNvPr>
            <p:cNvPicPr>
              <a:picLocks noChangeAspect="1"/>
            </p:cNvPicPr>
            <p:nvPr/>
          </p:nvPicPr>
          <p:blipFill rotWithShape="1">
            <a:blip r:embed="rId10"/>
            <a:srcRect l="5215" t="7110" r="5021" b="8144"/>
            <a:stretch/>
          </p:blipFill>
          <p:spPr>
            <a:xfrm>
              <a:off x="19420636" y="5817520"/>
              <a:ext cx="245707" cy="232200"/>
            </a:xfrm>
            <a:prstGeom prst="ellipse">
              <a:avLst/>
            </a:prstGeom>
          </p:spPr>
        </p:pic>
        <p:pic>
          <p:nvPicPr>
            <p:cNvPr id="31" name="Picture 30">
              <a:extLst>
                <a:ext uri="{FF2B5EF4-FFF2-40B4-BE49-F238E27FC236}">
                  <a16:creationId xmlns:a16="http://schemas.microsoft.com/office/drawing/2014/main" id="{776CF356-F10D-455A-B0E5-B75FF22E5F7E}"/>
                </a:ext>
              </a:extLst>
            </p:cNvPr>
            <p:cNvPicPr>
              <a:picLocks noChangeAspect="1"/>
            </p:cNvPicPr>
            <p:nvPr/>
          </p:nvPicPr>
          <p:blipFill rotWithShape="1">
            <a:blip r:embed="rId10"/>
            <a:srcRect l="5215" t="7110" r="5021" b="8144"/>
            <a:stretch/>
          </p:blipFill>
          <p:spPr>
            <a:xfrm>
              <a:off x="20778776" y="5649698"/>
              <a:ext cx="245707" cy="232200"/>
            </a:xfrm>
            <a:prstGeom prst="ellipse">
              <a:avLst/>
            </a:prstGeom>
          </p:spPr>
        </p:pic>
        <p:pic>
          <p:nvPicPr>
            <p:cNvPr id="32" name="Picture 31">
              <a:extLst>
                <a:ext uri="{FF2B5EF4-FFF2-40B4-BE49-F238E27FC236}">
                  <a16:creationId xmlns:a16="http://schemas.microsoft.com/office/drawing/2014/main" id="{363C3EFF-FBEF-4930-8806-D94441A2BEB5}"/>
                </a:ext>
              </a:extLst>
            </p:cNvPr>
            <p:cNvPicPr>
              <a:picLocks noChangeAspect="1"/>
            </p:cNvPicPr>
            <p:nvPr/>
          </p:nvPicPr>
          <p:blipFill rotWithShape="1">
            <a:blip r:embed="rId10"/>
            <a:srcRect l="5215" t="7110" r="5021" b="8144"/>
            <a:stretch/>
          </p:blipFill>
          <p:spPr>
            <a:xfrm>
              <a:off x="18455835" y="7017690"/>
              <a:ext cx="187310" cy="177013"/>
            </a:xfrm>
            <a:prstGeom prst="ellipse">
              <a:avLst/>
            </a:prstGeom>
          </p:spPr>
        </p:pic>
        <p:pic>
          <p:nvPicPr>
            <p:cNvPr id="4" name="Picture 3">
              <a:extLst>
                <a:ext uri="{FF2B5EF4-FFF2-40B4-BE49-F238E27FC236}">
                  <a16:creationId xmlns:a16="http://schemas.microsoft.com/office/drawing/2014/main" id="{64D98381-A7B6-4E31-96E4-85CAE056E322}"/>
                </a:ext>
              </a:extLst>
            </p:cNvPr>
            <p:cNvPicPr>
              <a:picLocks noChangeAspect="1"/>
            </p:cNvPicPr>
            <p:nvPr/>
          </p:nvPicPr>
          <p:blipFill rotWithShape="1">
            <a:blip r:embed="rId11"/>
            <a:srcRect l="16621" t="17432" r="25521" b="12129"/>
            <a:stretch/>
          </p:blipFill>
          <p:spPr>
            <a:xfrm>
              <a:off x="17867284" y="2343170"/>
              <a:ext cx="3352409" cy="2168209"/>
            </a:xfrm>
            <a:prstGeom prst="rect">
              <a:avLst/>
            </a:prstGeom>
          </p:spPr>
        </p:pic>
        <p:cxnSp>
          <p:nvCxnSpPr>
            <p:cNvPr id="6" name="Straight Arrow Connector 5">
              <a:extLst>
                <a:ext uri="{FF2B5EF4-FFF2-40B4-BE49-F238E27FC236}">
                  <a16:creationId xmlns:a16="http://schemas.microsoft.com/office/drawing/2014/main" id="{1A0ABE01-91FF-4CB4-8E64-27D6840AAAD3}"/>
                </a:ext>
              </a:extLst>
            </p:cNvPr>
            <p:cNvCxnSpPr>
              <a:cxnSpLocks/>
            </p:cNvCxnSpPr>
            <p:nvPr/>
          </p:nvCxnSpPr>
          <p:spPr>
            <a:xfrm>
              <a:off x="18708177" y="3135173"/>
              <a:ext cx="825559" cy="29210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EBDE966-DDAD-4E2F-BB89-B6951E3F2128}"/>
                </a:ext>
              </a:extLst>
            </p:cNvPr>
            <p:cNvCxnSpPr>
              <a:cxnSpLocks/>
            </p:cNvCxnSpPr>
            <p:nvPr/>
          </p:nvCxnSpPr>
          <p:spPr>
            <a:xfrm flipV="1">
              <a:off x="19710236" y="2781718"/>
              <a:ext cx="530390" cy="73064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0E0F83B-08B4-49CE-BA53-02D718C64929}"/>
                </a:ext>
              </a:extLst>
            </p:cNvPr>
            <p:cNvCxnSpPr>
              <a:cxnSpLocks/>
            </p:cNvCxnSpPr>
            <p:nvPr/>
          </p:nvCxnSpPr>
          <p:spPr>
            <a:xfrm flipH="1" flipV="1">
              <a:off x="19543488" y="3707076"/>
              <a:ext cx="117472" cy="46765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3FC7301-32EB-47D4-BE1D-B007A60489EA}"/>
                </a:ext>
              </a:extLst>
            </p:cNvPr>
            <p:cNvCxnSpPr>
              <a:cxnSpLocks/>
            </p:cNvCxnSpPr>
            <p:nvPr/>
          </p:nvCxnSpPr>
          <p:spPr>
            <a:xfrm flipV="1">
              <a:off x="18121395" y="3431222"/>
              <a:ext cx="341103" cy="46765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931404A-6FEA-48C6-86F2-A34F2A2425E2}"/>
                </a:ext>
              </a:extLst>
            </p:cNvPr>
            <p:cNvCxnSpPr>
              <a:cxnSpLocks/>
            </p:cNvCxnSpPr>
            <p:nvPr/>
          </p:nvCxnSpPr>
          <p:spPr>
            <a:xfrm>
              <a:off x="18291946" y="2905237"/>
              <a:ext cx="239731" cy="29960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BD604B-D312-486E-8485-587D4CBE0938}"/>
                </a:ext>
              </a:extLst>
            </p:cNvPr>
            <p:cNvCxnSpPr>
              <a:cxnSpLocks/>
            </p:cNvCxnSpPr>
            <p:nvPr/>
          </p:nvCxnSpPr>
          <p:spPr>
            <a:xfrm>
              <a:off x="18558240" y="2722377"/>
              <a:ext cx="7163" cy="35825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E24FB93-D0B7-4D0B-8733-C1193DD7D966}"/>
                </a:ext>
              </a:extLst>
            </p:cNvPr>
            <p:cNvCxnSpPr>
              <a:cxnSpLocks/>
            </p:cNvCxnSpPr>
            <p:nvPr/>
          </p:nvCxnSpPr>
          <p:spPr>
            <a:xfrm>
              <a:off x="20349126" y="2767581"/>
              <a:ext cx="621114" cy="133925"/>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F884275-5627-4409-8E35-C0EC7BB2C9CD}"/>
                </a:ext>
              </a:extLst>
            </p:cNvPr>
            <p:cNvSpPr/>
            <p:nvPr/>
          </p:nvSpPr>
          <p:spPr>
            <a:xfrm>
              <a:off x="12463670" y="-327991"/>
              <a:ext cx="388020" cy="138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1" name="Rectangle 50">
              <a:extLst>
                <a:ext uri="{FF2B5EF4-FFF2-40B4-BE49-F238E27FC236}">
                  <a16:creationId xmlns:a16="http://schemas.microsoft.com/office/drawing/2014/main" id="{7E3648BC-8A06-4DE5-9428-3B0F1AA6F725}"/>
                </a:ext>
              </a:extLst>
            </p:cNvPr>
            <p:cNvSpPr/>
            <p:nvPr/>
          </p:nvSpPr>
          <p:spPr>
            <a:xfrm>
              <a:off x="12574042" y="2753718"/>
              <a:ext cx="388020" cy="138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2" name="Rectangle 51">
              <a:extLst>
                <a:ext uri="{FF2B5EF4-FFF2-40B4-BE49-F238E27FC236}">
                  <a16:creationId xmlns:a16="http://schemas.microsoft.com/office/drawing/2014/main" id="{690A3C5C-6B4F-4CBE-8E0B-1AD40F407EEB}"/>
                </a:ext>
              </a:extLst>
            </p:cNvPr>
            <p:cNvSpPr/>
            <p:nvPr/>
          </p:nvSpPr>
          <p:spPr>
            <a:xfrm>
              <a:off x="13110450" y="-794956"/>
              <a:ext cx="2029115" cy="48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8" name="Arc 37">
              <a:extLst>
                <a:ext uri="{FF2B5EF4-FFF2-40B4-BE49-F238E27FC236}">
                  <a16:creationId xmlns:a16="http://schemas.microsoft.com/office/drawing/2014/main" id="{429A1D1E-A29F-4BCC-A184-FAA04235CB9E}"/>
                </a:ext>
              </a:extLst>
            </p:cNvPr>
            <p:cNvSpPr/>
            <p:nvPr/>
          </p:nvSpPr>
          <p:spPr>
            <a:xfrm rot="13500000">
              <a:off x="17905597" y="3063476"/>
              <a:ext cx="752716" cy="711221"/>
            </a:xfrm>
            <a:prstGeom prst="arc">
              <a:avLst/>
            </a:prstGeom>
            <a:ln>
              <a:headEnd type="triangl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56" name="Arc 55">
              <a:extLst>
                <a:ext uri="{FF2B5EF4-FFF2-40B4-BE49-F238E27FC236}">
                  <a16:creationId xmlns:a16="http://schemas.microsoft.com/office/drawing/2014/main" id="{E930933F-C8DD-42D0-B402-4880315A6B71}"/>
                </a:ext>
              </a:extLst>
            </p:cNvPr>
            <p:cNvSpPr/>
            <p:nvPr/>
          </p:nvSpPr>
          <p:spPr>
            <a:xfrm rot="7200000">
              <a:off x="19967176" y="2567923"/>
              <a:ext cx="752716" cy="711221"/>
            </a:xfrm>
            <a:prstGeom prst="arc">
              <a:avLst/>
            </a:prstGeom>
            <a:ln>
              <a:headEnd type="triangl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59" name="Arc 58">
              <a:extLst>
                <a:ext uri="{FF2B5EF4-FFF2-40B4-BE49-F238E27FC236}">
                  <a16:creationId xmlns:a16="http://schemas.microsoft.com/office/drawing/2014/main" id="{364CDDD9-B7FD-4E79-91C0-54A0B53873CD}"/>
                </a:ext>
              </a:extLst>
            </p:cNvPr>
            <p:cNvSpPr/>
            <p:nvPr/>
          </p:nvSpPr>
          <p:spPr>
            <a:xfrm rot="12600000">
              <a:off x="19211629" y="3449579"/>
              <a:ext cx="752716" cy="711221"/>
            </a:xfrm>
            <a:prstGeom prst="arc">
              <a:avLst/>
            </a:prstGeom>
            <a:ln>
              <a:headEnd type="triangl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LID4096"/>
            </a:p>
          </p:txBody>
        </p:sp>
        <p:sp>
          <p:nvSpPr>
            <p:cNvPr id="46" name="Rectangle 45">
              <a:extLst>
                <a:ext uri="{FF2B5EF4-FFF2-40B4-BE49-F238E27FC236}">
                  <a16:creationId xmlns:a16="http://schemas.microsoft.com/office/drawing/2014/main" id="{A2C8511A-3DEB-47D9-B712-1AACCFEC3EDD}"/>
                </a:ext>
              </a:extLst>
            </p:cNvPr>
            <p:cNvSpPr/>
            <p:nvPr/>
          </p:nvSpPr>
          <p:spPr>
            <a:xfrm>
              <a:off x="14788589" y="-342875"/>
              <a:ext cx="2029115" cy="483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poweruk.com/images/emspectrum.gif"/>
          <p:cNvPicPr>
            <a:picLocks noChangeAspect="1" noChangeArrowheads="1"/>
          </p:cNvPicPr>
          <p:nvPr/>
        </p:nvPicPr>
        <p:blipFill>
          <a:blip r:embed="rId2">
            <a:extLst>
              <a:ext uri="{28A0092B-C50C-407E-A947-70E740481C1C}">
                <a14:useLocalDpi xmlns:a14="http://schemas.microsoft.com/office/drawing/2010/main" val="0"/>
              </a:ext>
            </a:extLst>
          </a:blip>
          <a:srcRect t="19519" b="14117"/>
          <a:stretch>
            <a:fillRect/>
          </a:stretch>
        </p:blipFill>
        <p:spPr bwMode="auto">
          <a:xfrm>
            <a:off x="1558926" y="330200"/>
            <a:ext cx="9109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2.chemistry.msu.edu/faculty/reusch/VirtTxtJml/Spectrpy/Images/spect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221164"/>
            <a:ext cx="45783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1.lsbu.ac.uk/water/images/water_vibratio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694" y="4483610"/>
            <a:ext cx="3424195" cy="143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p:cNvSpPr>
            <a:spLocks noChangeArrowheads="1"/>
          </p:cNvSpPr>
          <p:nvPr/>
        </p:nvSpPr>
        <p:spPr bwMode="auto">
          <a:xfrm>
            <a:off x="5303838" y="188913"/>
            <a:ext cx="5364162"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03" name="TextBox 9"/>
          <p:cNvSpPr txBox="1">
            <a:spLocks noChangeArrowheads="1"/>
          </p:cNvSpPr>
          <p:nvPr/>
        </p:nvSpPr>
        <p:spPr bwMode="auto">
          <a:xfrm>
            <a:off x="2782888" y="6524626"/>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Wavenumbers = 1/wavelength</a:t>
            </a:r>
          </a:p>
        </p:txBody>
      </p:sp>
      <p:sp>
        <p:nvSpPr>
          <p:cNvPr id="4104" name="TextBox 10"/>
          <p:cNvSpPr txBox="1">
            <a:spLocks noChangeArrowheads="1"/>
          </p:cNvSpPr>
          <p:nvPr/>
        </p:nvSpPr>
        <p:spPr bwMode="auto">
          <a:xfrm rot="16200000">
            <a:off x="1162843" y="5204619"/>
            <a:ext cx="1223963" cy="277813"/>
          </a:xfrm>
          <a:prstGeom prst="rect">
            <a:avLst/>
          </a:prstGeom>
          <a:solidFill>
            <a:schemeClr val="bg1"/>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Transmittance</a:t>
            </a:r>
          </a:p>
        </p:txBody>
      </p:sp>
      <p:sp>
        <p:nvSpPr>
          <p:cNvPr id="4105" name="Rectangle 8"/>
          <p:cNvSpPr>
            <a:spLocks noChangeArrowheads="1"/>
          </p:cNvSpPr>
          <p:nvPr/>
        </p:nvSpPr>
        <p:spPr bwMode="auto">
          <a:xfrm>
            <a:off x="1706564" y="3213101"/>
            <a:ext cx="367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a:latin typeface="Arial" charset="0"/>
                <a:cs typeface="Arial" charset="0"/>
              </a:rPr>
              <a:t>Infrared spectroscopies</a:t>
            </a:r>
            <a:endParaRPr lang="en-US" altLang="en-US"/>
          </a:p>
        </p:txBody>
      </p:sp>
      <p:sp>
        <p:nvSpPr>
          <p:cNvPr id="10" name="Rectangle 9"/>
          <p:cNvSpPr/>
          <p:nvPr/>
        </p:nvSpPr>
        <p:spPr bwMode="auto">
          <a:xfrm>
            <a:off x="839416" y="1052736"/>
            <a:ext cx="496855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1" name="Rectangle 10"/>
          <p:cNvSpPr/>
          <p:nvPr/>
        </p:nvSpPr>
        <p:spPr bwMode="auto">
          <a:xfrm>
            <a:off x="6744072" y="1052736"/>
            <a:ext cx="532859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2" name="Rectangle 11"/>
          <p:cNvSpPr/>
          <p:nvPr/>
        </p:nvSpPr>
        <p:spPr bwMode="auto">
          <a:xfrm>
            <a:off x="1199456" y="2348880"/>
            <a:ext cx="10153128" cy="720080"/>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s://www2.chemistry.msu.edu/faculty/reusch/virttxtjml/Spectrpy/nmr/Images/spinfl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864" y="4437756"/>
            <a:ext cx="3095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mpoweruk.com/images/emspectrum.gif"/>
          <p:cNvPicPr>
            <a:picLocks noChangeAspect="1" noChangeArrowheads="1"/>
          </p:cNvPicPr>
          <p:nvPr/>
        </p:nvPicPr>
        <p:blipFill>
          <a:blip r:embed="rId3">
            <a:extLst>
              <a:ext uri="{28A0092B-C50C-407E-A947-70E740481C1C}">
                <a14:useLocalDpi xmlns:a14="http://schemas.microsoft.com/office/drawing/2010/main" val="0"/>
              </a:ext>
            </a:extLst>
          </a:blip>
          <a:srcRect t="19519" b="14117"/>
          <a:stretch>
            <a:fillRect/>
          </a:stretch>
        </p:blipFill>
        <p:spPr bwMode="auto">
          <a:xfrm>
            <a:off x="1558926" y="330200"/>
            <a:ext cx="9109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5303838" y="188913"/>
            <a:ext cx="5364162"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5" name="Rectangle 11"/>
          <p:cNvSpPr>
            <a:spLocks noChangeArrowheads="1"/>
          </p:cNvSpPr>
          <p:nvPr/>
        </p:nvSpPr>
        <p:spPr bwMode="auto">
          <a:xfrm>
            <a:off x="1518802" y="3213101"/>
            <a:ext cx="5657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u="sng" dirty="0">
                <a:latin typeface="Arial" charset="0"/>
                <a:cs typeface="Arial" charset="0"/>
              </a:rPr>
              <a:t>Magnetic</a:t>
            </a:r>
            <a:r>
              <a:rPr lang="en-US" altLang="en-US" b="1" dirty="0">
                <a:latin typeface="Arial" charset="0"/>
                <a:cs typeface="Arial" charset="0"/>
              </a:rPr>
              <a:t> spectroscopies (NMR, EPR)</a:t>
            </a:r>
            <a:endParaRPr lang="en-US" altLang="en-US" dirty="0"/>
          </a:p>
        </p:txBody>
      </p:sp>
      <p:sp>
        <p:nvSpPr>
          <p:cNvPr id="8" name="Rectangle 7"/>
          <p:cNvSpPr/>
          <p:nvPr/>
        </p:nvSpPr>
        <p:spPr bwMode="auto">
          <a:xfrm>
            <a:off x="-1752872" y="1052736"/>
            <a:ext cx="496855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9" name="Rectangle 8"/>
          <p:cNvSpPr/>
          <p:nvPr/>
        </p:nvSpPr>
        <p:spPr bwMode="auto">
          <a:xfrm>
            <a:off x="5807968" y="1052736"/>
            <a:ext cx="532859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0" name="Rectangle 9"/>
          <p:cNvSpPr/>
          <p:nvPr/>
        </p:nvSpPr>
        <p:spPr bwMode="auto">
          <a:xfrm>
            <a:off x="623392" y="2348880"/>
            <a:ext cx="10153128" cy="720080"/>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2" name="TextBox 1"/>
          <p:cNvSpPr txBox="1"/>
          <p:nvPr/>
        </p:nvSpPr>
        <p:spPr>
          <a:xfrm rot="16200000">
            <a:off x="5884406" y="5152837"/>
            <a:ext cx="2448272" cy="584775"/>
          </a:xfrm>
          <a:prstGeom prst="rect">
            <a:avLst/>
          </a:prstGeom>
          <a:noFill/>
        </p:spPr>
        <p:txBody>
          <a:bodyPr wrap="square" rtlCol="0">
            <a:spAutoFit/>
          </a:bodyPr>
          <a:lstStyle/>
          <a:p>
            <a:pPr algn="ctr"/>
            <a:r>
              <a:rPr lang="en-US" sz="1600" b="1" dirty="0">
                <a:solidFill>
                  <a:schemeClr val="accent6"/>
                </a:solidFill>
                <a:latin typeface="Arial" panose="020B0604020202020204" pitchFamily="34" charset="0"/>
                <a:cs typeface="Arial" panose="020B0604020202020204" pitchFamily="34" charset="0"/>
              </a:rPr>
              <a:t>Static (external) magnetic field</a:t>
            </a:r>
          </a:p>
        </p:txBody>
      </p:sp>
      <p:sp>
        <p:nvSpPr>
          <p:cNvPr id="3" name="TextBox 2"/>
          <p:cNvSpPr txBox="1"/>
          <p:nvPr/>
        </p:nvSpPr>
        <p:spPr>
          <a:xfrm>
            <a:off x="6460435" y="3812378"/>
            <a:ext cx="5542721"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In the classical analogy of all these quantum systems,</a:t>
            </a:r>
          </a:p>
          <a:p>
            <a:pPr algn="ctr"/>
            <a:r>
              <a:rPr lang="en-US" sz="1600" b="1" dirty="0">
                <a:latin typeface="Arial" panose="020B0604020202020204" pitchFamily="34" charset="0"/>
                <a:cs typeface="Arial" panose="020B0604020202020204" pitchFamily="34" charset="0"/>
              </a:rPr>
              <a:t>nuclei &amp; electrons behave as tiny </a:t>
            </a:r>
            <a:r>
              <a:rPr lang="en-US" sz="1600" b="1" dirty="0" err="1">
                <a:latin typeface="Arial" panose="020B0604020202020204" pitchFamily="34" charset="0"/>
                <a:cs typeface="Arial" panose="020B0604020202020204" pitchFamily="34" charset="0"/>
              </a:rPr>
              <a:t>precessing</a:t>
            </a:r>
            <a:r>
              <a:rPr lang="en-US" sz="1600" b="1" dirty="0">
                <a:latin typeface="Arial" panose="020B0604020202020204" pitchFamily="34" charset="0"/>
                <a:cs typeface="Arial" panose="020B0604020202020204" pitchFamily="34" charset="0"/>
              </a:rPr>
              <a:t> magnets</a:t>
            </a:r>
          </a:p>
        </p:txBody>
      </p:sp>
      <p:grpSp>
        <p:nvGrpSpPr>
          <p:cNvPr id="5" name="Group 4"/>
          <p:cNvGrpSpPr/>
          <p:nvPr/>
        </p:nvGrpSpPr>
        <p:grpSpPr>
          <a:xfrm>
            <a:off x="652054" y="3789040"/>
            <a:ext cx="4622718" cy="3024336"/>
            <a:chOff x="179512" y="3789040"/>
            <a:chExt cx="4622718" cy="3024336"/>
          </a:xfrm>
        </p:grpSpPr>
        <p:pic>
          <p:nvPicPr>
            <p:cNvPr id="5127" name="Picture 7" descr="http://cnx.org/resources/a2950b78c39d2623e785b61c225ef653/graphics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789040"/>
              <a:ext cx="4622718" cy="27680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
            <p:cNvSpPr txBox="1">
              <a:spLocks noChangeArrowheads="1"/>
            </p:cNvSpPr>
            <p:nvPr/>
          </p:nvSpPr>
          <p:spPr bwMode="auto">
            <a:xfrm>
              <a:off x="502381" y="6536377"/>
              <a:ext cx="368141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200" dirty="0">
                  <a:latin typeface="Arial" charset="0"/>
                  <a:cs typeface="Arial" charset="0"/>
                </a:rPr>
                <a:t>Chemical shift = c x frequency</a:t>
              </a:r>
            </a:p>
          </p:txBody>
        </p:sp>
      </p:grpSp>
      <p:sp>
        <p:nvSpPr>
          <p:cNvPr id="4" name="Rectangle 3"/>
          <p:cNvSpPr/>
          <p:nvPr/>
        </p:nvSpPr>
        <p:spPr bwMode="auto">
          <a:xfrm>
            <a:off x="4511824" y="4725144"/>
            <a:ext cx="432048" cy="28803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6" name="Rectangle 15"/>
          <p:cNvSpPr/>
          <p:nvPr/>
        </p:nvSpPr>
        <p:spPr bwMode="auto">
          <a:xfrm>
            <a:off x="4943872" y="5229200"/>
            <a:ext cx="432048" cy="28803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7" name="Rectangle 16"/>
          <p:cNvSpPr/>
          <p:nvPr/>
        </p:nvSpPr>
        <p:spPr bwMode="auto">
          <a:xfrm>
            <a:off x="5519936" y="3861048"/>
            <a:ext cx="432048" cy="288032"/>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http://www.mpoweruk.com/images/emspectrum.gif"/>
          <p:cNvPicPr>
            <a:picLocks noChangeAspect="1" noChangeArrowheads="1"/>
          </p:cNvPicPr>
          <p:nvPr/>
        </p:nvPicPr>
        <p:blipFill>
          <a:blip r:embed="rId2">
            <a:extLst>
              <a:ext uri="{28A0092B-C50C-407E-A947-70E740481C1C}">
                <a14:useLocalDpi xmlns:a14="http://schemas.microsoft.com/office/drawing/2010/main" val="0"/>
              </a:ext>
            </a:extLst>
          </a:blip>
          <a:srcRect t="19519" b="14117"/>
          <a:stretch>
            <a:fillRect/>
          </a:stretch>
        </p:blipFill>
        <p:spPr bwMode="auto">
          <a:xfrm>
            <a:off x="1558926" y="330200"/>
            <a:ext cx="9109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p:cNvSpPr>
            <a:spLocks noChangeArrowheads="1"/>
          </p:cNvSpPr>
          <p:nvPr/>
        </p:nvSpPr>
        <p:spPr bwMode="auto">
          <a:xfrm>
            <a:off x="5303838" y="188913"/>
            <a:ext cx="5364162" cy="43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Rectangle 7"/>
          <p:cNvSpPr/>
          <p:nvPr/>
        </p:nvSpPr>
        <p:spPr bwMode="auto">
          <a:xfrm>
            <a:off x="-1752872" y="1052736"/>
            <a:ext cx="496855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9" name="Rectangle 8"/>
          <p:cNvSpPr/>
          <p:nvPr/>
        </p:nvSpPr>
        <p:spPr bwMode="auto">
          <a:xfrm>
            <a:off x="5807968" y="1052736"/>
            <a:ext cx="5328592" cy="1296144"/>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sp>
        <p:nvSpPr>
          <p:cNvPr id="10" name="Rectangle 9"/>
          <p:cNvSpPr/>
          <p:nvPr/>
        </p:nvSpPr>
        <p:spPr bwMode="auto">
          <a:xfrm>
            <a:off x="623392" y="2348880"/>
            <a:ext cx="10153128" cy="720080"/>
          </a:xfrm>
          <a:prstGeom prst="rect">
            <a:avLst/>
          </a:prstGeom>
          <a:solidFill>
            <a:schemeClr val="bg1">
              <a:alpha val="90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400">
              <a:latin typeface="Times New Roman" pitchFamily="18" charset="0"/>
            </a:endParaRPr>
          </a:p>
        </p:txBody>
      </p:sp>
      <p:cxnSp>
        <p:nvCxnSpPr>
          <p:cNvPr id="7" name="Straight Connector 6"/>
          <p:cNvCxnSpPr/>
          <p:nvPr/>
        </p:nvCxnSpPr>
        <p:spPr bwMode="auto">
          <a:xfrm flipH="1">
            <a:off x="2207568" y="2348880"/>
            <a:ext cx="1008112" cy="129614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807968" y="2348880"/>
            <a:ext cx="4392488" cy="129614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861956" y="4579600"/>
            <a:ext cx="1209709" cy="707886"/>
          </a:xfrm>
          <a:prstGeom prst="rect">
            <a:avLst/>
          </a:prstGeom>
          <a:noFill/>
        </p:spPr>
        <p:txBody>
          <a:bodyPr wrap="square" rtlCol="0">
            <a:spAutoFit/>
          </a:bodyPr>
          <a:lstStyle/>
          <a:p>
            <a:r>
              <a:rPr lang="en-US" sz="2000" b="1" baseline="30000" dirty="0">
                <a:latin typeface="Arial" panose="020B0604020202020204" pitchFamily="34" charset="0"/>
                <a:cs typeface="Arial" panose="020B0604020202020204" pitchFamily="34" charset="0"/>
              </a:rPr>
              <a:t>15</a:t>
            </a:r>
            <a:r>
              <a:rPr lang="en-US" sz="2000" b="1" dirty="0">
                <a:latin typeface="Arial" panose="020B0604020202020204" pitchFamily="34" charset="0"/>
                <a:cs typeface="Arial" panose="020B0604020202020204" pitchFamily="34" charset="0"/>
              </a:rPr>
              <a:t>N nucleus</a:t>
            </a:r>
          </a:p>
        </p:txBody>
      </p:sp>
      <p:sp>
        <p:nvSpPr>
          <p:cNvPr id="23" name="TextBox 22"/>
          <p:cNvSpPr txBox="1"/>
          <p:nvPr/>
        </p:nvSpPr>
        <p:spPr>
          <a:xfrm>
            <a:off x="3431705" y="4579600"/>
            <a:ext cx="1209709" cy="707886"/>
          </a:xfrm>
          <a:prstGeom prst="rect">
            <a:avLst/>
          </a:prstGeom>
          <a:noFill/>
        </p:spPr>
        <p:txBody>
          <a:bodyPr wrap="square" rtlCol="0">
            <a:spAutoFit/>
          </a:bodyPr>
          <a:lstStyle/>
          <a:p>
            <a:r>
              <a:rPr lang="en-US" sz="2000" b="1" baseline="30000" dirty="0">
                <a:latin typeface="Arial" panose="020B0604020202020204" pitchFamily="34" charset="0"/>
                <a:cs typeface="Arial" panose="020B0604020202020204" pitchFamily="34" charset="0"/>
              </a:rPr>
              <a:t>13</a:t>
            </a:r>
            <a:r>
              <a:rPr lang="en-US" sz="2000" b="1" dirty="0">
                <a:latin typeface="Arial" panose="020B0604020202020204" pitchFamily="34" charset="0"/>
                <a:cs typeface="Arial" panose="020B0604020202020204" pitchFamily="34" charset="0"/>
              </a:rPr>
              <a:t>C nucleus</a:t>
            </a:r>
          </a:p>
        </p:txBody>
      </p:sp>
      <p:sp>
        <p:nvSpPr>
          <p:cNvPr id="24" name="TextBox 23"/>
          <p:cNvSpPr txBox="1"/>
          <p:nvPr/>
        </p:nvSpPr>
        <p:spPr>
          <a:xfrm>
            <a:off x="4609518" y="4579600"/>
            <a:ext cx="1209709" cy="707886"/>
          </a:xfrm>
          <a:prstGeom prst="rect">
            <a:avLst/>
          </a:prstGeom>
          <a:noFill/>
        </p:spPr>
        <p:txBody>
          <a:bodyPr wrap="square" rtlCol="0">
            <a:spAutoFit/>
          </a:bodyPr>
          <a:lstStyle/>
          <a:p>
            <a:r>
              <a:rPr lang="en-US" sz="2000" b="1" baseline="30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H nucleus</a:t>
            </a:r>
          </a:p>
        </p:txBody>
      </p:sp>
      <p:sp>
        <p:nvSpPr>
          <p:cNvPr id="25" name="TextBox 24"/>
          <p:cNvSpPr txBox="1"/>
          <p:nvPr/>
        </p:nvSpPr>
        <p:spPr>
          <a:xfrm>
            <a:off x="8976321" y="4723616"/>
            <a:ext cx="120970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electron</a:t>
            </a:r>
          </a:p>
        </p:txBody>
      </p:sp>
      <p:cxnSp>
        <p:nvCxnSpPr>
          <p:cNvPr id="27" name="Straight Connector 26"/>
          <p:cNvCxnSpPr/>
          <p:nvPr/>
        </p:nvCxnSpPr>
        <p:spPr bwMode="auto">
          <a:xfrm>
            <a:off x="2207568" y="3355464"/>
            <a:ext cx="0" cy="93610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10200456" y="3355464"/>
            <a:ext cx="0" cy="93610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2423592" y="4291568"/>
            <a:ext cx="7560840" cy="0"/>
          </a:xfrm>
          <a:prstGeom prst="line">
            <a:avLst/>
          </a:prstGeom>
          <a:solidFill>
            <a:schemeClr val="accent1"/>
          </a:solidFill>
          <a:ln w="38100" cap="flat" cmpd="sng" algn="ctr">
            <a:solidFill>
              <a:schemeClr val="tx1"/>
            </a:solidFill>
            <a:prstDash val="solid"/>
            <a:round/>
            <a:headEnd type="stealth"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8184232" y="3715505"/>
            <a:ext cx="1728192"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Increasing energy</a:t>
            </a:r>
          </a:p>
        </p:txBody>
      </p:sp>
      <p:pic>
        <p:nvPicPr>
          <p:cNvPr id="36" name="Picture 7" descr="http://cnx.org/resources/a2950b78c39d2623e785b61c225ef653/graphics3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33" t="49759" r="29377" b="21611"/>
          <a:stretch/>
        </p:blipFill>
        <p:spPr bwMode="auto">
          <a:xfrm>
            <a:off x="2279576" y="5443696"/>
            <a:ext cx="457200" cy="7924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cnx.org/resources/a2950b78c39d2623e785b61c225ef653/graphics3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33" t="49759" r="29377" b="21611"/>
          <a:stretch/>
        </p:blipFill>
        <p:spPr bwMode="auto">
          <a:xfrm>
            <a:off x="3791744" y="5443696"/>
            <a:ext cx="457200" cy="7924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http://cnx.org/resources/a2950b78c39d2623e785b61c225ef653/graphics3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33" t="49759" r="29377" b="21611"/>
          <a:stretch/>
        </p:blipFill>
        <p:spPr bwMode="auto">
          <a:xfrm>
            <a:off x="4969557" y="5443696"/>
            <a:ext cx="457200" cy="7924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http://cnx.org/resources/a2950b78c39d2623e785b61c225ef653/graphics3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33" t="49759" r="29377" b="21611"/>
          <a:stretch/>
        </p:blipFill>
        <p:spPr bwMode="auto">
          <a:xfrm>
            <a:off x="9336360" y="5443696"/>
            <a:ext cx="457200" cy="79248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bwMode="auto">
          <a:xfrm>
            <a:off x="2246432" y="6179016"/>
            <a:ext cx="7560840" cy="0"/>
          </a:xfrm>
          <a:prstGeom prst="line">
            <a:avLst/>
          </a:prstGeom>
          <a:solidFill>
            <a:schemeClr val="accent1"/>
          </a:solidFill>
          <a:ln w="12700" cap="flat" cmpd="sng" algn="ctr">
            <a:solidFill>
              <a:schemeClr val="tx1"/>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1846716" y="6168330"/>
            <a:ext cx="1209709" cy="400110"/>
          </a:xfrm>
          <a:prstGeom prst="rect">
            <a:avLst/>
          </a:prstGeom>
          <a:noFill/>
        </p:spPr>
        <p:txBody>
          <a:bodyPr wrap="square" rtlCol="0">
            <a:spAutoFit/>
          </a:bodyPr>
          <a:lstStyle/>
          <a:p>
            <a:r>
              <a:rPr lang="en-US" sz="2000" b="1" i="1" baseline="30000" dirty="0">
                <a:latin typeface="Arial" panose="020B0604020202020204" pitchFamily="34" charset="0"/>
                <a:cs typeface="Arial" panose="020B0604020202020204" pitchFamily="34" charset="0"/>
              </a:rPr>
              <a:t>15</a:t>
            </a:r>
            <a:r>
              <a:rPr lang="en-US" sz="2000" b="1" i="1" dirty="0">
                <a:latin typeface="Arial" panose="020B0604020202020204" pitchFamily="34" charset="0"/>
                <a:cs typeface="Arial" panose="020B0604020202020204" pitchFamily="34" charset="0"/>
              </a:rPr>
              <a:t>N NMR</a:t>
            </a:r>
          </a:p>
        </p:txBody>
      </p:sp>
      <p:sp>
        <p:nvSpPr>
          <p:cNvPr id="43" name="TextBox 42"/>
          <p:cNvSpPr txBox="1"/>
          <p:nvPr/>
        </p:nvSpPr>
        <p:spPr>
          <a:xfrm>
            <a:off x="3446916" y="6168330"/>
            <a:ext cx="1209709" cy="400110"/>
          </a:xfrm>
          <a:prstGeom prst="rect">
            <a:avLst/>
          </a:prstGeom>
          <a:noFill/>
        </p:spPr>
        <p:txBody>
          <a:bodyPr wrap="square" rtlCol="0">
            <a:spAutoFit/>
          </a:bodyPr>
          <a:lstStyle/>
          <a:p>
            <a:r>
              <a:rPr lang="en-US" sz="2000" b="1" i="1" baseline="30000" dirty="0">
                <a:latin typeface="Arial" panose="020B0604020202020204" pitchFamily="34" charset="0"/>
                <a:cs typeface="Arial" panose="020B0604020202020204" pitchFamily="34" charset="0"/>
              </a:rPr>
              <a:t>13</a:t>
            </a:r>
            <a:r>
              <a:rPr lang="en-US" sz="2000" b="1" i="1" dirty="0">
                <a:latin typeface="Arial" panose="020B0604020202020204" pitchFamily="34" charset="0"/>
                <a:cs typeface="Arial" panose="020B0604020202020204" pitchFamily="34" charset="0"/>
              </a:rPr>
              <a:t>C NMR</a:t>
            </a:r>
          </a:p>
        </p:txBody>
      </p:sp>
      <p:sp>
        <p:nvSpPr>
          <p:cNvPr id="44" name="TextBox 43"/>
          <p:cNvSpPr txBox="1"/>
          <p:nvPr/>
        </p:nvSpPr>
        <p:spPr>
          <a:xfrm>
            <a:off x="4684201" y="6168330"/>
            <a:ext cx="1209709" cy="400110"/>
          </a:xfrm>
          <a:prstGeom prst="rect">
            <a:avLst/>
          </a:prstGeom>
          <a:noFill/>
        </p:spPr>
        <p:txBody>
          <a:bodyPr wrap="square" rtlCol="0">
            <a:spAutoFit/>
          </a:bodyPr>
          <a:lstStyle/>
          <a:p>
            <a:r>
              <a:rPr lang="en-US" sz="2000" b="1" i="1" baseline="30000" dirty="0">
                <a:latin typeface="Arial" panose="020B0604020202020204" pitchFamily="34" charset="0"/>
                <a:cs typeface="Arial" panose="020B0604020202020204" pitchFamily="34" charset="0"/>
              </a:rPr>
              <a:t>1</a:t>
            </a:r>
            <a:r>
              <a:rPr lang="en-US" sz="2000" b="1" i="1" dirty="0">
                <a:latin typeface="Arial" panose="020B0604020202020204" pitchFamily="34" charset="0"/>
                <a:cs typeface="Arial" panose="020B0604020202020204" pitchFamily="34" charset="0"/>
              </a:rPr>
              <a:t>H NMR</a:t>
            </a:r>
          </a:p>
        </p:txBody>
      </p:sp>
      <p:sp>
        <p:nvSpPr>
          <p:cNvPr id="45" name="TextBox 44"/>
          <p:cNvSpPr txBox="1"/>
          <p:nvPr/>
        </p:nvSpPr>
        <p:spPr>
          <a:xfrm>
            <a:off x="8979036" y="6168330"/>
            <a:ext cx="1209709"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EPR</a:t>
            </a:r>
          </a:p>
        </p:txBody>
      </p:sp>
      <p:sp>
        <p:nvSpPr>
          <p:cNvPr id="26" name="TextBox 25">
            <a:extLst>
              <a:ext uri="{FF2B5EF4-FFF2-40B4-BE49-F238E27FC236}">
                <a16:creationId xmlns:a16="http://schemas.microsoft.com/office/drawing/2014/main" id="{1158993D-434F-4395-9499-60EA5A47CD41}"/>
              </a:ext>
            </a:extLst>
          </p:cNvPr>
          <p:cNvSpPr txBox="1"/>
          <p:nvPr/>
        </p:nvSpPr>
        <p:spPr>
          <a:xfrm>
            <a:off x="1881006" y="6527800"/>
            <a:ext cx="4111460" cy="338554"/>
          </a:xfrm>
          <a:prstGeom prst="rect">
            <a:avLst/>
          </a:prstGeom>
          <a:noFill/>
        </p:spPr>
        <p:txBody>
          <a:bodyPr wrap="square" rtlCol="0">
            <a:spAutoFit/>
          </a:bodyPr>
          <a:lstStyle/>
          <a:p>
            <a:pPr algn="ctr"/>
            <a:r>
              <a:rPr lang="en-US" sz="1600" b="1" i="1" dirty="0">
                <a:latin typeface="Arial" panose="020B0604020202020204" pitchFamily="34" charset="0"/>
                <a:cs typeface="Arial" panose="020B0604020202020204" pitchFamily="34" charset="0"/>
              </a:rPr>
              <a:t>Nuclear Magnetic Resonance</a:t>
            </a:r>
          </a:p>
        </p:txBody>
      </p:sp>
      <p:sp>
        <p:nvSpPr>
          <p:cNvPr id="28" name="TextBox 27">
            <a:extLst>
              <a:ext uri="{FF2B5EF4-FFF2-40B4-BE49-F238E27FC236}">
                <a16:creationId xmlns:a16="http://schemas.microsoft.com/office/drawing/2014/main" id="{50166438-DC68-4657-9144-9621639BA40F}"/>
              </a:ext>
            </a:extLst>
          </p:cNvPr>
          <p:cNvSpPr txBox="1"/>
          <p:nvPr/>
        </p:nvSpPr>
        <p:spPr>
          <a:xfrm>
            <a:off x="7166117" y="6527800"/>
            <a:ext cx="4534088" cy="338554"/>
          </a:xfrm>
          <a:prstGeom prst="rect">
            <a:avLst/>
          </a:prstGeom>
          <a:noFill/>
        </p:spPr>
        <p:txBody>
          <a:bodyPr wrap="square" rtlCol="0">
            <a:spAutoFit/>
          </a:bodyPr>
          <a:lstStyle/>
          <a:p>
            <a:pPr algn="ctr"/>
            <a:r>
              <a:rPr lang="en-US" sz="1600" b="1" i="1" dirty="0">
                <a:latin typeface="Arial" panose="020B0604020202020204" pitchFamily="34" charset="0"/>
                <a:cs typeface="Arial" panose="020B0604020202020204" pitchFamily="34" charset="0"/>
              </a:rPr>
              <a:t>Electron Paramagnetic Resonance</a:t>
            </a:r>
          </a:p>
        </p:txBody>
      </p:sp>
    </p:spTree>
    <p:extLst>
      <p:ext uri="{BB962C8B-B14F-4D97-AF65-F5344CB8AC3E}">
        <p14:creationId xmlns:p14="http://schemas.microsoft.com/office/powerpoint/2010/main" val="116307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61708BE-0C12-4E0B-AB4F-26AF8B8B9ABD}"/>
              </a:ext>
            </a:extLst>
          </p:cNvPr>
          <p:cNvSpPr/>
          <p:nvPr/>
        </p:nvSpPr>
        <p:spPr>
          <a:xfrm rot="10800000">
            <a:off x="13978153" y="5696164"/>
            <a:ext cx="4626629" cy="1440448"/>
          </a:xfrm>
          <a:custGeom>
            <a:avLst/>
            <a:gdLst>
              <a:gd name="connsiteX0" fmla="*/ 0 w 5037126"/>
              <a:gd name="connsiteY0" fmla="*/ 109331 h 109331"/>
              <a:gd name="connsiteX1" fmla="*/ 4631635 w 5037126"/>
              <a:gd name="connsiteY1" fmla="*/ 89452 h 109331"/>
              <a:gd name="connsiteX2" fmla="*/ 4502426 w 5037126"/>
              <a:gd name="connsiteY2" fmla="*/ 0 h 109331"/>
              <a:gd name="connsiteX0" fmla="*/ 0 w 4997371"/>
              <a:gd name="connsiteY0" fmla="*/ 12753 h 89452"/>
              <a:gd name="connsiteX1" fmla="*/ 4594565 w 4997371"/>
              <a:gd name="connsiteY1" fmla="*/ 89452 h 89452"/>
              <a:gd name="connsiteX2" fmla="*/ 4465356 w 4997371"/>
              <a:gd name="connsiteY2" fmla="*/ 0 h 89452"/>
              <a:gd name="connsiteX0" fmla="*/ 261641 w 4757673"/>
              <a:gd name="connsiteY0" fmla="*/ 12753 h 223588"/>
              <a:gd name="connsiteX1" fmla="*/ 0 w 4757673"/>
              <a:gd name="connsiteY1" fmla="*/ 223588 h 223588"/>
              <a:gd name="connsiteX2" fmla="*/ 4726997 w 4757673"/>
              <a:gd name="connsiteY2" fmla="*/ 0 h 223588"/>
              <a:gd name="connsiteX0" fmla="*/ 550494 w 5046526"/>
              <a:gd name="connsiteY0" fmla="*/ 12753 h 223611"/>
              <a:gd name="connsiteX1" fmla="*/ 288853 w 5046526"/>
              <a:gd name="connsiteY1" fmla="*/ 223588 h 223611"/>
              <a:gd name="connsiteX2" fmla="*/ 5015850 w 5046526"/>
              <a:gd name="connsiteY2" fmla="*/ 0 h 223611"/>
              <a:gd name="connsiteX0" fmla="*/ 267957 w 4766684"/>
              <a:gd name="connsiteY0" fmla="*/ 12753 h 338064"/>
              <a:gd name="connsiteX1" fmla="*/ 389375 w 4766684"/>
              <a:gd name="connsiteY1" fmla="*/ 338051 h 338064"/>
              <a:gd name="connsiteX2" fmla="*/ 4733313 w 4766684"/>
              <a:gd name="connsiteY2" fmla="*/ 0 h 338064"/>
              <a:gd name="connsiteX0" fmla="*/ 861396 w 5374445"/>
              <a:gd name="connsiteY0" fmla="*/ 12753 h 338112"/>
              <a:gd name="connsiteX1" fmla="*/ 982814 w 5374445"/>
              <a:gd name="connsiteY1" fmla="*/ 338051 h 338112"/>
              <a:gd name="connsiteX2" fmla="*/ 5326752 w 5374445"/>
              <a:gd name="connsiteY2" fmla="*/ 0 h 338112"/>
              <a:gd name="connsiteX0" fmla="*/ 125200 w 4673859"/>
              <a:gd name="connsiteY0" fmla="*/ 12753 h 263015"/>
              <a:gd name="connsiteX1" fmla="*/ 1593505 w 4673859"/>
              <a:gd name="connsiteY1" fmla="*/ 262935 h 263015"/>
              <a:gd name="connsiteX2" fmla="*/ 4590556 w 4673859"/>
              <a:gd name="connsiteY2" fmla="*/ 0 h 263015"/>
              <a:gd name="connsiteX0" fmla="*/ 162271 w 4706202"/>
              <a:gd name="connsiteY0" fmla="*/ 12753 h 259439"/>
              <a:gd name="connsiteX1" fmla="*/ 1519365 w 4706202"/>
              <a:gd name="connsiteY1" fmla="*/ 259358 h 259439"/>
              <a:gd name="connsiteX2" fmla="*/ 4627627 w 4706202"/>
              <a:gd name="connsiteY2" fmla="*/ 0 h 259439"/>
              <a:gd name="connsiteX0" fmla="*/ 247852 w 4791783"/>
              <a:gd name="connsiteY0" fmla="*/ 12753 h 259439"/>
              <a:gd name="connsiteX1" fmla="*/ 1604946 w 4791783"/>
              <a:gd name="connsiteY1" fmla="*/ 259358 h 259439"/>
              <a:gd name="connsiteX2" fmla="*/ 4713208 w 4791783"/>
              <a:gd name="connsiteY2" fmla="*/ 0 h 259439"/>
              <a:gd name="connsiteX0" fmla="*/ 393802 w 4937733"/>
              <a:gd name="connsiteY0" fmla="*/ 12753 h 259439"/>
              <a:gd name="connsiteX1" fmla="*/ 1750896 w 4937733"/>
              <a:gd name="connsiteY1" fmla="*/ 259358 h 259439"/>
              <a:gd name="connsiteX2" fmla="*/ 4859158 w 4937733"/>
              <a:gd name="connsiteY2" fmla="*/ 0 h 259439"/>
              <a:gd name="connsiteX0" fmla="*/ 180973 w 4544225"/>
              <a:gd name="connsiteY0" fmla="*/ 10965 h 259394"/>
              <a:gd name="connsiteX1" fmla="*/ 1389786 w 4544225"/>
              <a:gd name="connsiteY1" fmla="*/ 259358 h 259394"/>
              <a:gd name="connsiteX2" fmla="*/ 4498048 w 4544225"/>
              <a:gd name="connsiteY2" fmla="*/ 0 h 259394"/>
              <a:gd name="connsiteX0" fmla="*/ 172297 w 4634639"/>
              <a:gd name="connsiteY0" fmla="*/ 12753 h 259407"/>
              <a:gd name="connsiteX1" fmla="*/ 1479964 w 4634639"/>
              <a:gd name="connsiteY1" fmla="*/ 259358 h 259407"/>
              <a:gd name="connsiteX2" fmla="*/ 4588226 w 4634639"/>
              <a:gd name="connsiteY2" fmla="*/ 0 h 259407"/>
              <a:gd name="connsiteX0" fmla="*/ 145277 w 4612890"/>
              <a:gd name="connsiteY0" fmla="*/ 12753 h 252259"/>
              <a:gd name="connsiteX1" fmla="*/ 1774220 w 4612890"/>
              <a:gd name="connsiteY1" fmla="*/ 252204 h 252259"/>
              <a:gd name="connsiteX2" fmla="*/ 4561206 w 4612890"/>
              <a:gd name="connsiteY2" fmla="*/ 0 h 252259"/>
              <a:gd name="connsiteX0" fmla="*/ 173322 w 4648136"/>
              <a:gd name="connsiteY0" fmla="*/ 12753 h 253697"/>
              <a:gd name="connsiteX1" fmla="*/ 1802265 w 4648136"/>
              <a:gd name="connsiteY1" fmla="*/ 252204 h 253697"/>
              <a:gd name="connsiteX2" fmla="*/ 4589251 w 4648136"/>
              <a:gd name="connsiteY2" fmla="*/ 0 h 253697"/>
              <a:gd name="connsiteX0" fmla="*/ 140413 w 4626629"/>
              <a:gd name="connsiteY0" fmla="*/ 12753 h 274606"/>
              <a:gd name="connsiteX1" fmla="*/ 2177129 w 4626629"/>
              <a:gd name="connsiteY1" fmla="*/ 273405 h 274606"/>
              <a:gd name="connsiteX2" fmla="*/ 4556342 w 4626629"/>
              <a:gd name="connsiteY2" fmla="*/ 0 h 274606"/>
            </a:gdLst>
            <a:ahLst/>
            <a:cxnLst>
              <a:cxn ang="0">
                <a:pos x="connsiteX0" y="connsiteY0"/>
              </a:cxn>
              <a:cxn ang="0">
                <a:pos x="connsiteX1" y="connsiteY1"/>
              </a:cxn>
              <a:cxn ang="0">
                <a:pos x="connsiteX2" y="connsiteY2"/>
              </a:cxn>
            </a:cxnLst>
            <a:rect l="l" t="t" r="r" b="b"/>
            <a:pathLst>
              <a:path w="4626629" h="274606">
                <a:moveTo>
                  <a:pt x="140413" y="12753"/>
                </a:moveTo>
                <a:cubicBezTo>
                  <a:pt x="-478141" y="195705"/>
                  <a:pt x="1082795" y="286261"/>
                  <a:pt x="2177129" y="273405"/>
                </a:cubicBezTo>
                <a:cubicBezTo>
                  <a:pt x="3271463" y="260549"/>
                  <a:pt x="4996148" y="35615"/>
                  <a:pt x="4556342" y="0"/>
                </a:cubicBezTo>
              </a:path>
            </a:pathLst>
          </a:custGeom>
          <a:ln w="381000">
            <a:gradFill flip="none" rotWithShape="1">
              <a:gsLst>
                <a:gs pos="0">
                  <a:schemeClr val="accent2">
                    <a:lumMod val="0"/>
                    <a:lumOff val="100000"/>
                  </a:schemeClr>
                </a:gs>
                <a:gs pos="35000">
                  <a:schemeClr val="accent2">
                    <a:lumMod val="0"/>
                    <a:lumOff val="100000"/>
                  </a:schemeClr>
                </a:gs>
                <a:gs pos="100000">
                  <a:srgbClr val="FF0000"/>
                </a:gs>
              </a:gsLst>
              <a:path path="circle">
                <a:fillToRect l="50000" t="-80000" r="50000" b="180000"/>
              </a:path>
              <a:tileRect/>
            </a:gra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pic>
        <p:nvPicPr>
          <p:cNvPr id="6" name="Picture 5">
            <a:extLst>
              <a:ext uri="{FF2B5EF4-FFF2-40B4-BE49-F238E27FC236}">
                <a16:creationId xmlns:a16="http://schemas.microsoft.com/office/drawing/2014/main" id="{48224E4C-F6E9-481D-ABB0-82A1344CC5F9}"/>
              </a:ext>
            </a:extLst>
          </p:cNvPr>
          <p:cNvPicPr>
            <a:picLocks noChangeAspect="1"/>
          </p:cNvPicPr>
          <p:nvPr/>
        </p:nvPicPr>
        <p:blipFill>
          <a:blip r:embed="rId2"/>
          <a:stretch>
            <a:fillRect/>
          </a:stretch>
        </p:blipFill>
        <p:spPr>
          <a:xfrm>
            <a:off x="15719169" y="495300"/>
            <a:ext cx="6867525" cy="6705600"/>
          </a:xfrm>
          <a:prstGeom prst="rect">
            <a:avLst/>
          </a:prstGeom>
        </p:spPr>
      </p:pic>
      <p:sp>
        <p:nvSpPr>
          <p:cNvPr id="7" name="Freeform: Shape 6">
            <a:extLst>
              <a:ext uri="{FF2B5EF4-FFF2-40B4-BE49-F238E27FC236}">
                <a16:creationId xmlns:a16="http://schemas.microsoft.com/office/drawing/2014/main" id="{2FFCAF6B-5E3C-4E56-A446-19F43A9C88E3}"/>
              </a:ext>
            </a:extLst>
          </p:cNvPr>
          <p:cNvSpPr/>
          <p:nvPr/>
        </p:nvSpPr>
        <p:spPr>
          <a:xfrm>
            <a:off x="13277836" y="7292951"/>
            <a:ext cx="4626629" cy="1440448"/>
          </a:xfrm>
          <a:custGeom>
            <a:avLst/>
            <a:gdLst>
              <a:gd name="connsiteX0" fmla="*/ 0 w 5037126"/>
              <a:gd name="connsiteY0" fmla="*/ 109331 h 109331"/>
              <a:gd name="connsiteX1" fmla="*/ 4631635 w 5037126"/>
              <a:gd name="connsiteY1" fmla="*/ 89452 h 109331"/>
              <a:gd name="connsiteX2" fmla="*/ 4502426 w 5037126"/>
              <a:gd name="connsiteY2" fmla="*/ 0 h 109331"/>
              <a:gd name="connsiteX0" fmla="*/ 0 w 4997371"/>
              <a:gd name="connsiteY0" fmla="*/ 12753 h 89452"/>
              <a:gd name="connsiteX1" fmla="*/ 4594565 w 4997371"/>
              <a:gd name="connsiteY1" fmla="*/ 89452 h 89452"/>
              <a:gd name="connsiteX2" fmla="*/ 4465356 w 4997371"/>
              <a:gd name="connsiteY2" fmla="*/ 0 h 89452"/>
              <a:gd name="connsiteX0" fmla="*/ 261641 w 4757673"/>
              <a:gd name="connsiteY0" fmla="*/ 12753 h 223588"/>
              <a:gd name="connsiteX1" fmla="*/ 0 w 4757673"/>
              <a:gd name="connsiteY1" fmla="*/ 223588 h 223588"/>
              <a:gd name="connsiteX2" fmla="*/ 4726997 w 4757673"/>
              <a:gd name="connsiteY2" fmla="*/ 0 h 223588"/>
              <a:gd name="connsiteX0" fmla="*/ 550494 w 5046526"/>
              <a:gd name="connsiteY0" fmla="*/ 12753 h 223611"/>
              <a:gd name="connsiteX1" fmla="*/ 288853 w 5046526"/>
              <a:gd name="connsiteY1" fmla="*/ 223588 h 223611"/>
              <a:gd name="connsiteX2" fmla="*/ 5015850 w 5046526"/>
              <a:gd name="connsiteY2" fmla="*/ 0 h 223611"/>
              <a:gd name="connsiteX0" fmla="*/ 267957 w 4766684"/>
              <a:gd name="connsiteY0" fmla="*/ 12753 h 338064"/>
              <a:gd name="connsiteX1" fmla="*/ 389375 w 4766684"/>
              <a:gd name="connsiteY1" fmla="*/ 338051 h 338064"/>
              <a:gd name="connsiteX2" fmla="*/ 4733313 w 4766684"/>
              <a:gd name="connsiteY2" fmla="*/ 0 h 338064"/>
              <a:gd name="connsiteX0" fmla="*/ 861396 w 5374445"/>
              <a:gd name="connsiteY0" fmla="*/ 12753 h 338112"/>
              <a:gd name="connsiteX1" fmla="*/ 982814 w 5374445"/>
              <a:gd name="connsiteY1" fmla="*/ 338051 h 338112"/>
              <a:gd name="connsiteX2" fmla="*/ 5326752 w 5374445"/>
              <a:gd name="connsiteY2" fmla="*/ 0 h 338112"/>
              <a:gd name="connsiteX0" fmla="*/ 125200 w 4673859"/>
              <a:gd name="connsiteY0" fmla="*/ 12753 h 263015"/>
              <a:gd name="connsiteX1" fmla="*/ 1593505 w 4673859"/>
              <a:gd name="connsiteY1" fmla="*/ 262935 h 263015"/>
              <a:gd name="connsiteX2" fmla="*/ 4590556 w 4673859"/>
              <a:gd name="connsiteY2" fmla="*/ 0 h 263015"/>
              <a:gd name="connsiteX0" fmla="*/ 162271 w 4706202"/>
              <a:gd name="connsiteY0" fmla="*/ 12753 h 259439"/>
              <a:gd name="connsiteX1" fmla="*/ 1519365 w 4706202"/>
              <a:gd name="connsiteY1" fmla="*/ 259358 h 259439"/>
              <a:gd name="connsiteX2" fmla="*/ 4627627 w 4706202"/>
              <a:gd name="connsiteY2" fmla="*/ 0 h 259439"/>
              <a:gd name="connsiteX0" fmla="*/ 247852 w 4791783"/>
              <a:gd name="connsiteY0" fmla="*/ 12753 h 259439"/>
              <a:gd name="connsiteX1" fmla="*/ 1604946 w 4791783"/>
              <a:gd name="connsiteY1" fmla="*/ 259358 h 259439"/>
              <a:gd name="connsiteX2" fmla="*/ 4713208 w 4791783"/>
              <a:gd name="connsiteY2" fmla="*/ 0 h 259439"/>
              <a:gd name="connsiteX0" fmla="*/ 393802 w 4937733"/>
              <a:gd name="connsiteY0" fmla="*/ 12753 h 259439"/>
              <a:gd name="connsiteX1" fmla="*/ 1750896 w 4937733"/>
              <a:gd name="connsiteY1" fmla="*/ 259358 h 259439"/>
              <a:gd name="connsiteX2" fmla="*/ 4859158 w 4937733"/>
              <a:gd name="connsiteY2" fmla="*/ 0 h 259439"/>
              <a:gd name="connsiteX0" fmla="*/ 180973 w 4544225"/>
              <a:gd name="connsiteY0" fmla="*/ 10965 h 259394"/>
              <a:gd name="connsiteX1" fmla="*/ 1389786 w 4544225"/>
              <a:gd name="connsiteY1" fmla="*/ 259358 h 259394"/>
              <a:gd name="connsiteX2" fmla="*/ 4498048 w 4544225"/>
              <a:gd name="connsiteY2" fmla="*/ 0 h 259394"/>
              <a:gd name="connsiteX0" fmla="*/ 172297 w 4634639"/>
              <a:gd name="connsiteY0" fmla="*/ 12753 h 259407"/>
              <a:gd name="connsiteX1" fmla="*/ 1479964 w 4634639"/>
              <a:gd name="connsiteY1" fmla="*/ 259358 h 259407"/>
              <a:gd name="connsiteX2" fmla="*/ 4588226 w 4634639"/>
              <a:gd name="connsiteY2" fmla="*/ 0 h 259407"/>
              <a:gd name="connsiteX0" fmla="*/ 145277 w 4612890"/>
              <a:gd name="connsiteY0" fmla="*/ 12753 h 252259"/>
              <a:gd name="connsiteX1" fmla="*/ 1774220 w 4612890"/>
              <a:gd name="connsiteY1" fmla="*/ 252204 h 252259"/>
              <a:gd name="connsiteX2" fmla="*/ 4561206 w 4612890"/>
              <a:gd name="connsiteY2" fmla="*/ 0 h 252259"/>
              <a:gd name="connsiteX0" fmla="*/ 173322 w 4648136"/>
              <a:gd name="connsiteY0" fmla="*/ 12753 h 253697"/>
              <a:gd name="connsiteX1" fmla="*/ 1802265 w 4648136"/>
              <a:gd name="connsiteY1" fmla="*/ 252204 h 253697"/>
              <a:gd name="connsiteX2" fmla="*/ 4589251 w 4648136"/>
              <a:gd name="connsiteY2" fmla="*/ 0 h 253697"/>
              <a:gd name="connsiteX0" fmla="*/ 140413 w 4626629"/>
              <a:gd name="connsiteY0" fmla="*/ 12753 h 274606"/>
              <a:gd name="connsiteX1" fmla="*/ 2177129 w 4626629"/>
              <a:gd name="connsiteY1" fmla="*/ 273405 h 274606"/>
              <a:gd name="connsiteX2" fmla="*/ 4556342 w 4626629"/>
              <a:gd name="connsiteY2" fmla="*/ 0 h 274606"/>
            </a:gdLst>
            <a:ahLst/>
            <a:cxnLst>
              <a:cxn ang="0">
                <a:pos x="connsiteX0" y="connsiteY0"/>
              </a:cxn>
              <a:cxn ang="0">
                <a:pos x="connsiteX1" y="connsiteY1"/>
              </a:cxn>
              <a:cxn ang="0">
                <a:pos x="connsiteX2" y="connsiteY2"/>
              </a:cxn>
            </a:cxnLst>
            <a:rect l="l" t="t" r="r" b="b"/>
            <a:pathLst>
              <a:path w="4626629" h="274606">
                <a:moveTo>
                  <a:pt x="140413" y="12753"/>
                </a:moveTo>
                <a:cubicBezTo>
                  <a:pt x="-478141" y="195705"/>
                  <a:pt x="1082795" y="286261"/>
                  <a:pt x="2177129" y="273405"/>
                </a:cubicBezTo>
                <a:cubicBezTo>
                  <a:pt x="3271463" y="260549"/>
                  <a:pt x="4996148" y="35615"/>
                  <a:pt x="4556342" y="0"/>
                </a:cubicBezTo>
              </a:path>
            </a:pathLst>
          </a:custGeom>
          <a:ln w="381000">
            <a:gradFill flip="none" rotWithShape="1">
              <a:gsLst>
                <a:gs pos="0">
                  <a:schemeClr val="accent2">
                    <a:lumMod val="0"/>
                    <a:lumOff val="100000"/>
                  </a:schemeClr>
                </a:gs>
                <a:gs pos="35000">
                  <a:schemeClr val="accent2">
                    <a:lumMod val="0"/>
                    <a:lumOff val="100000"/>
                  </a:schemeClr>
                </a:gs>
                <a:gs pos="100000">
                  <a:srgbClr val="FF0000"/>
                </a:gs>
              </a:gsLst>
              <a:path path="circle">
                <a:fillToRect l="50000" t="-80000" r="50000" b="180000"/>
              </a:path>
              <a:tileRect/>
            </a:gra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LID4096"/>
          </a:p>
        </p:txBody>
      </p:sp>
      <p:sp>
        <p:nvSpPr>
          <p:cNvPr id="16" name="Arc 15">
            <a:extLst>
              <a:ext uri="{FF2B5EF4-FFF2-40B4-BE49-F238E27FC236}">
                <a16:creationId xmlns:a16="http://schemas.microsoft.com/office/drawing/2014/main" id="{CF217A26-DBBA-4ECF-BB47-4772C0296370}"/>
              </a:ext>
            </a:extLst>
          </p:cNvPr>
          <p:cNvSpPr/>
          <p:nvPr/>
        </p:nvSpPr>
        <p:spPr>
          <a:xfrm rot="10800000">
            <a:off x="2478327" y="2629330"/>
            <a:ext cx="4626629" cy="2043079"/>
          </a:xfrm>
          <a:prstGeom prst="arc">
            <a:avLst>
              <a:gd name="adj1" fmla="val 38031"/>
              <a:gd name="adj2" fmla="val 11077611"/>
            </a:avLst>
          </a:prstGeom>
          <a:ln w="444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pic>
        <p:nvPicPr>
          <p:cNvPr id="12" name="Picture 11">
            <a:extLst>
              <a:ext uri="{FF2B5EF4-FFF2-40B4-BE49-F238E27FC236}">
                <a16:creationId xmlns:a16="http://schemas.microsoft.com/office/drawing/2014/main" id="{EC964273-EA8B-4751-A11A-E9BC9259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12" y="78672"/>
            <a:ext cx="7039488" cy="6872543"/>
          </a:xfrm>
          <a:prstGeom prst="rect">
            <a:avLst/>
          </a:prstGeom>
        </p:spPr>
      </p:pic>
      <p:sp>
        <p:nvSpPr>
          <p:cNvPr id="15" name="Arc 14">
            <a:extLst>
              <a:ext uri="{FF2B5EF4-FFF2-40B4-BE49-F238E27FC236}">
                <a16:creationId xmlns:a16="http://schemas.microsoft.com/office/drawing/2014/main" id="{AED8D79E-E295-4544-B031-137282EF0C0A}"/>
              </a:ext>
            </a:extLst>
          </p:cNvPr>
          <p:cNvSpPr/>
          <p:nvPr/>
        </p:nvSpPr>
        <p:spPr>
          <a:xfrm>
            <a:off x="2464455" y="2666635"/>
            <a:ext cx="4626629" cy="2043079"/>
          </a:xfrm>
          <a:prstGeom prst="arc">
            <a:avLst>
              <a:gd name="adj1" fmla="val 38031"/>
              <a:gd name="adj2" fmla="val 11077611"/>
            </a:avLst>
          </a:prstGeom>
          <a:ln w="444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
        <p:nvSpPr>
          <p:cNvPr id="17" name="Arc 16">
            <a:extLst>
              <a:ext uri="{FF2B5EF4-FFF2-40B4-BE49-F238E27FC236}">
                <a16:creationId xmlns:a16="http://schemas.microsoft.com/office/drawing/2014/main" id="{522F36E4-6E11-4829-86A0-D605A15DB138}"/>
              </a:ext>
            </a:extLst>
          </p:cNvPr>
          <p:cNvSpPr/>
          <p:nvPr/>
        </p:nvSpPr>
        <p:spPr>
          <a:xfrm rot="10800000">
            <a:off x="13298538" y="6271411"/>
            <a:ext cx="4626629" cy="2043079"/>
          </a:xfrm>
          <a:prstGeom prst="arc">
            <a:avLst>
              <a:gd name="adj1" fmla="val 38031"/>
              <a:gd name="adj2" fmla="val 11077611"/>
            </a:avLst>
          </a:prstGeom>
          <a:ln w="444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grpSp>
        <p:nvGrpSpPr>
          <p:cNvPr id="3" name="Group 2">
            <a:extLst>
              <a:ext uri="{FF2B5EF4-FFF2-40B4-BE49-F238E27FC236}">
                <a16:creationId xmlns:a16="http://schemas.microsoft.com/office/drawing/2014/main" id="{5A291C40-1CAC-4DFB-9D7A-8FEB71EE8336}"/>
              </a:ext>
            </a:extLst>
          </p:cNvPr>
          <p:cNvGrpSpPr/>
          <p:nvPr/>
        </p:nvGrpSpPr>
        <p:grpSpPr>
          <a:xfrm>
            <a:off x="4619131" y="2232322"/>
            <a:ext cx="111390" cy="1380246"/>
            <a:chOff x="11576180" y="2600049"/>
            <a:chExt cx="76200" cy="971550"/>
          </a:xfrm>
        </p:grpSpPr>
        <p:sp>
          <p:nvSpPr>
            <p:cNvPr id="20" name="Rectangle 19">
              <a:extLst>
                <a:ext uri="{FF2B5EF4-FFF2-40B4-BE49-F238E27FC236}">
                  <a16:creationId xmlns:a16="http://schemas.microsoft.com/office/drawing/2014/main" id="{32095DBA-F9C3-4B70-A9AB-7AFA92A4EA84}"/>
                </a:ext>
              </a:extLst>
            </p:cNvPr>
            <p:cNvSpPr/>
            <p:nvPr/>
          </p:nvSpPr>
          <p:spPr>
            <a:xfrm>
              <a:off x="11576180" y="2600049"/>
              <a:ext cx="76200" cy="971550"/>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Rectangle 20">
              <a:extLst>
                <a:ext uri="{FF2B5EF4-FFF2-40B4-BE49-F238E27FC236}">
                  <a16:creationId xmlns:a16="http://schemas.microsoft.com/office/drawing/2014/main" id="{41D0C91D-877D-4432-9B72-F836DD9AEAEF}"/>
                </a:ext>
              </a:extLst>
            </p:cNvPr>
            <p:cNvSpPr/>
            <p:nvPr/>
          </p:nvSpPr>
          <p:spPr>
            <a:xfrm>
              <a:off x="11576180" y="3378199"/>
              <a:ext cx="76200" cy="19339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cxnSp>
        <p:nvCxnSpPr>
          <p:cNvPr id="25" name="Straight Connector 24">
            <a:extLst>
              <a:ext uri="{FF2B5EF4-FFF2-40B4-BE49-F238E27FC236}">
                <a16:creationId xmlns:a16="http://schemas.microsoft.com/office/drawing/2014/main" id="{6F4C6256-4E8D-46AC-BBE7-EB9C8EEBFBD4}"/>
              </a:ext>
            </a:extLst>
          </p:cNvPr>
          <p:cNvCxnSpPr>
            <a:cxnSpLocks/>
          </p:cNvCxnSpPr>
          <p:nvPr/>
        </p:nvCxnSpPr>
        <p:spPr>
          <a:xfrm>
            <a:off x="4526144" y="4817180"/>
            <a:ext cx="228600" cy="1536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5FB094D-698D-4A2D-ABB5-5B235A215A02}"/>
              </a:ext>
            </a:extLst>
          </p:cNvPr>
          <p:cNvSpPr txBox="1"/>
          <p:nvPr/>
        </p:nvSpPr>
        <p:spPr>
          <a:xfrm>
            <a:off x="4019321" y="6271411"/>
            <a:ext cx="1778000" cy="430887"/>
          </a:xfrm>
          <a:prstGeom prst="rect">
            <a:avLst/>
          </a:prstGeom>
          <a:noFill/>
        </p:spPr>
        <p:txBody>
          <a:bodyPr wrap="square" rtlCol="0">
            <a:spAutoFit/>
          </a:bodyPr>
          <a:lstStyle/>
          <a:p>
            <a:r>
              <a:rPr lang="en-US" sz="2200" dirty="0"/>
              <a:t>Magnet’s coil</a:t>
            </a:r>
            <a:endParaRPr lang="LID4096" sz="2200" dirty="0"/>
          </a:p>
        </p:txBody>
      </p:sp>
      <p:sp>
        <p:nvSpPr>
          <p:cNvPr id="28" name="TextBox 27">
            <a:extLst>
              <a:ext uri="{FF2B5EF4-FFF2-40B4-BE49-F238E27FC236}">
                <a16:creationId xmlns:a16="http://schemas.microsoft.com/office/drawing/2014/main" id="{6E03A75A-5EAA-4C1E-8DA7-29AACD5D6415}"/>
              </a:ext>
            </a:extLst>
          </p:cNvPr>
          <p:cNvSpPr txBox="1"/>
          <p:nvPr/>
        </p:nvSpPr>
        <p:spPr>
          <a:xfrm>
            <a:off x="2464454" y="-85447"/>
            <a:ext cx="2404589" cy="430887"/>
          </a:xfrm>
          <a:prstGeom prst="rect">
            <a:avLst/>
          </a:prstGeom>
          <a:noFill/>
        </p:spPr>
        <p:txBody>
          <a:bodyPr wrap="square" rtlCol="0">
            <a:spAutoFit/>
          </a:bodyPr>
          <a:lstStyle/>
          <a:p>
            <a:r>
              <a:rPr lang="en-US" sz="2200" dirty="0"/>
              <a:t>Magnetic field lines</a:t>
            </a:r>
            <a:endParaRPr lang="LID4096" sz="2200" dirty="0"/>
          </a:p>
        </p:txBody>
      </p:sp>
      <p:cxnSp>
        <p:nvCxnSpPr>
          <p:cNvPr id="29" name="Straight Connector 28">
            <a:extLst>
              <a:ext uri="{FF2B5EF4-FFF2-40B4-BE49-F238E27FC236}">
                <a16:creationId xmlns:a16="http://schemas.microsoft.com/office/drawing/2014/main" id="{CF9DF425-0194-4539-8FB4-2DAAEC469FEC}"/>
              </a:ext>
            </a:extLst>
          </p:cNvPr>
          <p:cNvCxnSpPr>
            <a:cxnSpLocks/>
          </p:cNvCxnSpPr>
          <p:nvPr/>
        </p:nvCxnSpPr>
        <p:spPr>
          <a:xfrm flipH="1">
            <a:off x="3013288" y="262971"/>
            <a:ext cx="777433" cy="1074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82CC36-ADE0-4308-8A7B-7B370C788E3E}"/>
              </a:ext>
            </a:extLst>
          </p:cNvPr>
          <p:cNvCxnSpPr>
            <a:cxnSpLocks/>
          </p:cNvCxnSpPr>
          <p:nvPr/>
        </p:nvCxnSpPr>
        <p:spPr>
          <a:xfrm>
            <a:off x="4617731" y="274173"/>
            <a:ext cx="1070141" cy="5260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DFA773-9E1E-44BF-B1C4-9BAB04701F49}"/>
              </a:ext>
            </a:extLst>
          </p:cNvPr>
          <p:cNvCxnSpPr>
            <a:cxnSpLocks/>
          </p:cNvCxnSpPr>
          <p:nvPr/>
        </p:nvCxnSpPr>
        <p:spPr>
          <a:xfrm flipV="1">
            <a:off x="4730521" y="262971"/>
            <a:ext cx="2253199" cy="3225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554CC87-2D5E-41F3-A319-2CB676442E4A}"/>
              </a:ext>
            </a:extLst>
          </p:cNvPr>
          <p:cNvSpPr txBox="1"/>
          <p:nvPr/>
        </p:nvSpPr>
        <p:spPr>
          <a:xfrm>
            <a:off x="6609295" y="-85447"/>
            <a:ext cx="4076700" cy="430887"/>
          </a:xfrm>
          <a:prstGeom prst="rect">
            <a:avLst/>
          </a:prstGeom>
          <a:noFill/>
        </p:spPr>
        <p:txBody>
          <a:bodyPr wrap="square" rtlCol="0">
            <a:spAutoFit/>
          </a:bodyPr>
          <a:lstStyle/>
          <a:p>
            <a:r>
              <a:rPr lang="en-US" sz="2200" dirty="0"/>
              <a:t>Magnetic field is strongest here</a:t>
            </a:r>
            <a:endParaRPr lang="LID4096" sz="2200" dirty="0"/>
          </a:p>
        </p:txBody>
      </p:sp>
      <p:cxnSp>
        <p:nvCxnSpPr>
          <p:cNvPr id="36" name="Straight Connector 35">
            <a:extLst>
              <a:ext uri="{FF2B5EF4-FFF2-40B4-BE49-F238E27FC236}">
                <a16:creationId xmlns:a16="http://schemas.microsoft.com/office/drawing/2014/main" id="{10D5FD7F-ED5B-4FAD-BCD9-EA7B6CB1E2B8}"/>
              </a:ext>
            </a:extLst>
          </p:cNvPr>
          <p:cNvCxnSpPr>
            <a:cxnSpLocks/>
          </p:cNvCxnSpPr>
          <p:nvPr/>
        </p:nvCxnSpPr>
        <p:spPr>
          <a:xfrm flipV="1">
            <a:off x="14156679" y="-1262408"/>
            <a:ext cx="249787" cy="25248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614DA61-7456-49D7-8725-EEE4A0C3CEE7}"/>
              </a:ext>
            </a:extLst>
          </p:cNvPr>
          <p:cNvSpPr txBox="1"/>
          <p:nvPr/>
        </p:nvSpPr>
        <p:spPr>
          <a:xfrm>
            <a:off x="13833853" y="-1735685"/>
            <a:ext cx="1778000" cy="430887"/>
          </a:xfrm>
          <a:prstGeom prst="rect">
            <a:avLst/>
          </a:prstGeom>
          <a:noFill/>
        </p:spPr>
        <p:txBody>
          <a:bodyPr wrap="square" rtlCol="0">
            <a:spAutoFit/>
          </a:bodyPr>
          <a:lstStyle/>
          <a:p>
            <a:r>
              <a:rPr lang="en-US" sz="2200" dirty="0"/>
              <a:t>NMR sample</a:t>
            </a:r>
            <a:endParaRPr lang="LID4096" sz="2200" dirty="0"/>
          </a:p>
        </p:txBody>
      </p:sp>
    </p:spTree>
    <p:extLst>
      <p:ext uri="{BB962C8B-B14F-4D97-AF65-F5344CB8AC3E}">
        <p14:creationId xmlns:p14="http://schemas.microsoft.com/office/powerpoint/2010/main" val="25559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19436</TotalTime>
  <Words>2534</Words>
  <Application>Microsoft Office PowerPoint</Application>
  <PresentationFormat>Widescreen</PresentationFormat>
  <Paragraphs>385</Paragraphs>
  <Slides>49</Slides>
  <Notes>6</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Calibri</vt:lpstr>
      <vt:lpstr>Calibri Light</vt:lpstr>
      <vt:lpstr>Comic Sans MS</vt:lpstr>
      <vt:lpstr>Helvetica</vt:lpstr>
      <vt:lpstr>Symbol</vt:lpstr>
      <vt:lpstr>Tahoma</vt:lpstr>
      <vt:lpstr>Times New Roman</vt:lpstr>
      <vt:lpstr>Wingdings</vt:lpstr>
      <vt:lpstr>Office Theme</vt:lpstr>
      <vt:lpstr>Documento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NMR-active nuclei, best spin=1/2</vt:lpstr>
      <vt:lpstr>PowerPoint Presentation</vt:lpstr>
      <vt:lpstr>PowerPoint Presentation</vt:lpstr>
      <vt:lpstr>PowerPoint Presentation</vt:lpstr>
      <vt:lpstr>PowerPoint Presentation</vt:lpstr>
      <vt:lpstr>PowerPoint Presentation</vt:lpstr>
      <vt:lpstr>Methods for Isotope Enrichment (a.k.a. “labeling”)</vt:lpstr>
      <vt:lpstr>PowerPoint Presentation</vt:lpstr>
      <vt:lpstr>PowerPoint Presentation</vt:lpstr>
      <vt:lpstr>PowerPoint Presentation</vt:lpstr>
      <vt:lpstr>PowerPoint Presentation</vt:lpstr>
      <vt:lpstr>PowerPoint Presentation</vt:lpstr>
      <vt:lpstr>1H chemical shifts in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Assay of Mutations Mutations can effect folding and stability</vt:lpstr>
      <vt:lpstr>Resonance Assignment  Assign each resonance to a specific atom</vt:lpstr>
      <vt:lpstr>Proteins Have Too Many Signals!   1H NMR Spectrum of Ubiquitin</vt:lpstr>
      <vt:lpstr>PowerPoint Presentation</vt:lpstr>
      <vt:lpstr>2D NMR: Coupling is the Key</vt:lpstr>
      <vt:lpstr>PowerPoint Presentation</vt:lpstr>
      <vt:lpstr>PowerPoint Presentation</vt:lpstr>
      <vt:lpstr>PowerPoint Presentation</vt:lpstr>
      <vt:lpstr>Assignments using 13C and 15N labeling  Because 1H – 1H is not enough to overcome signal overlap  and 1H is not very informative per se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Luciano</dc:creator>
  <cp:lastModifiedBy>Luciano Abriata</cp:lastModifiedBy>
  <cp:revision>60</cp:revision>
  <dcterms:created xsi:type="dcterms:W3CDTF">2022-03-08T06:59:05Z</dcterms:created>
  <dcterms:modified xsi:type="dcterms:W3CDTF">2024-04-29T14:57:19Z</dcterms:modified>
</cp:coreProperties>
</file>